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ommentAuthors.xml" ContentType="application/vnd.openxmlformats-officedocument.presentationml.commentAuthors+xml"/>
  <Override PartName="/ppt/charts/chart7.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95" r:id="rId3"/>
    <p:sldId id="297" r:id="rId4"/>
    <p:sldId id="307" r:id="rId5"/>
    <p:sldId id="294" r:id="rId6"/>
    <p:sldId id="293" r:id="rId7"/>
    <p:sldId id="291" r:id="rId8"/>
    <p:sldId id="290" r:id="rId9"/>
    <p:sldId id="289" r:id="rId10"/>
    <p:sldId id="262" r:id="rId11"/>
    <p:sldId id="318" r:id="rId12"/>
    <p:sldId id="319" r:id="rId13"/>
    <p:sldId id="320" r:id="rId14"/>
    <p:sldId id="321" r:id="rId15"/>
    <p:sldId id="267" r:id="rId16"/>
    <p:sldId id="268" r:id="rId17"/>
    <p:sldId id="266" r:id="rId18"/>
    <p:sldId id="265" r:id="rId19"/>
    <p:sldId id="316" r:id="rId20"/>
    <p:sldId id="308" r:id="rId21"/>
    <p:sldId id="309" r:id="rId22"/>
    <p:sldId id="310" r:id="rId23"/>
    <p:sldId id="311" r:id="rId24"/>
    <p:sldId id="312" r:id="rId25"/>
    <p:sldId id="313" r:id="rId26"/>
    <p:sldId id="317" r:id="rId27"/>
    <p:sldId id="285" r:id="rId28"/>
    <p:sldId id="284" r:id="rId29"/>
    <p:sldId id="271" r:id="rId30"/>
    <p:sldId id="272" r:id="rId31"/>
    <p:sldId id="314" r:id="rId32"/>
    <p:sldId id="286" r:id="rId33"/>
    <p:sldId id="287" r:id="rId34"/>
    <p:sldId id="288" r:id="rId35"/>
    <p:sldId id="315" r:id="rId36"/>
    <p:sldId id="25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sego" initials="l"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57" autoAdjust="0"/>
  </p:normalViewPr>
  <p:slideViewPr>
    <p:cSldViewPr>
      <p:cViewPr>
        <p:scale>
          <a:sx n="70" d="100"/>
          <a:sy n="70" d="100"/>
        </p:scale>
        <p:origin x="-1332" y="6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85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mhamilton\Documents\Botswana%20ACHAP\ACHAP%20TB%20Impact%20Summary%20Results%20v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mhamilton\Documents\Botswana%20ACHAP\ACHAP%20TB%20Impact%20Summary%20Results%20v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mhamilton\Documents\Botswana%20ACHAP\ACHAP%20TB%20Impact%20Summary%20Results%20v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mhamilton\Documents\Botswana%20ACHAP\ACHAP%20TB%20Impact%20Summary%20Results%20v2.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mhamilton\Documents\Botswana%20ACHAP\ACHAP%20TB%20Impact%20Summary%20Results%20v2.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mhamilton\Documents\Botswana%20ACHAP\ACHAP%20TB%20Impact%20Summary%20Results%20v2.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lesego\Documents\ACHAP%20Phase%203\End%20of%20ACHAP%20Phase%20II%20Dissemination\Economic%20Impact%20Tabl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mhamilton\Documents\Botswana%20ACHAP\ACHAP%20TB%20Impact%20Summary%20Results%20v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mhamilton\Documents\Botswana%20ACHAP\ACHAP%20TB%20Impact%20Summary%20Results%20v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mhamilton\Documents\Botswana%20ACHAP\ACHAP%20TB%20Impact%20Summary%20Results%20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ZA"/>
  <c:chart>
    <c:autoTitleDeleted val="1"/>
    <c:plotArea>
      <c:layout/>
      <c:lineChart>
        <c:grouping val="standard"/>
        <c:ser>
          <c:idx val="0"/>
          <c:order val="0"/>
          <c:tx>
            <c:strRef>
              <c:f>'HIV Infections'!$B$5</c:f>
              <c:strCache>
                <c:ptCount val="1"/>
                <c:pt idx="0">
                  <c:v>SMC Only</c:v>
                </c:pt>
              </c:strCache>
            </c:strRef>
          </c:tx>
          <c:spPr>
            <a:ln w="50800"/>
          </c:spPr>
          <c:marker>
            <c:symbol val="none"/>
          </c:marker>
          <c:cat>
            <c:strRef>
              <c:f>'HIV Infections'!$A$6:$A$20</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'HIV Infections'!$B$6:$B$20</c:f>
              <c:numCache>
                <c:formatCode>#,##0</c:formatCode>
                <c:ptCount val="15"/>
                <c:pt idx="0">
                  <c:v>27418</c:v>
                </c:pt>
                <c:pt idx="1">
                  <c:v>27191</c:v>
                </c:pt>
                <c:pt idx="2">
                  <c:v>25839</c:v>
                </c:pt>
                <c:pt idx="3">
                  <c:v>26037</c:v>
                </c:pt>
                <c:pt idx="4">
                  <c:v>25917</c:v>
                </c:pt>
                <c:pt idx="5">
                  <c:v>26044</c:v>
                </c:pt>
                <c:pt idx="6">
                  <c:v>26439</c:v>
                </c:pt>
                <c:pt idx="7">
                  <c:v>27005</c:v>
                </c:pt>
                <c:pt idx="8">
                  <c:v>27617</c:v>
                </c:pt>
                <c:pt idx="9">
                  <c:v>27973</c:v>
                </c:pt>
                <c:pt idx="10">
                  <c:v>28424</c:v>
                </c:pt>
                <c:pt idx="11">
                  <c:v>27504</c:v>
                </c:pt>
                <c:pt idx="12">
                  <c:v>27282</c:v>
                </c:pt>
                <c:pt idx="13">
                  <c:v>26543</c:v>
                </c:pt>
                <c:pt idx="14">
                  <c:v>26720</c:v>
                </c:pt>
              </c:numCache>
            </c:numRef>
          </c:val>
        </c:ser>
        <c:ser>
          <c:idx val="1"/>
          <c:order val="1"/>
          <c:tx>
            <c:strRef>
              <c:f>'HIV Infections'!$C$5</c:f>
              <c:strCache>
                <c:ptCount val="1"/>
                <c:pt idx="0">
                  <c:v>ART Only</c:v>
                </c:pt>
              </c:strCache>
            </c:strRef>
          </c:tx>
          <c:spPr>
            <a:ln w="50800">
              <a:solidFill>
                <a:srgbClr val="00CC00"/>
              </a:solidFill>
            </a:ln>
          </c:spPr>
          <c:marker>
            <c:symbol val="none"/>
          </c:marker>
          <c:cat>
            <c:strRef>
              <c:f>'HIV Infections'!$A$6:$A$20</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'HIV Infections'!$C$6:$C$20</c:f>
              <c:numCache>
                <c:formatCode>#,##0</c:formatCode>
                <c:ptCount val="15"/>
                <c:pt idx="0">
                  <c:v>27418</c:v>
                </c:pt>
                <c:pt idx="1">
                  <c:v>27191</c:v>
                </c:pt>
                <c:pt idx="2">
                  <c:v>25755</c:v>
                </c:pt>
                <c:pt idx="3">
                  <c:v>25312</c:v>
                </c:pt>
                <c:pt idx="4">
                  <c:v>23874</c:v>
                </c:pt>
                <c:pt idx="5">
                  <c:v>21792</c:v>
                </c:pt>
                <c:pt idx="6">
                  <c:v>20277</c:v>
                </c:pt>
                <c:pt idx="7">
                  <c:v>19236</c:v>
                </c:pt>
                <c:pt idx="8">
                  <c:v>19178</c:v>
                </c:pt>
                <c:pt idx="9">
                  <c:v>17987</c:v>
                </c:pt>
                <c:pt idx="10">
                  <c:v>17251</c:v>
                </c:pt>
                <c:pt idx="11">
                  <c:v>16245</c:v>
                </c:pt>
                <c:pt idx="12">
                  <c:v>14920</c:v>
                </c:pt>
                <c:pt idx="13">
                  <c:v>12336</c:v>
                </c:pt>
                <c:pt idx="14">
                  <c:v>12010</c:v>
                </c:pt>
              </c:numCache>
            </c:numRef>
          </c:val>
        </c:ser>
        <c:ser>
          <c:idx val="2"/>
          <c:order val="2"/>
          <c:tx>
            <c:strRef>
              <c:f>'HIV Infections'!$D$5</c:f>
              <c:strCache>
                <c:ptCount val="1"/>
                <c:pt idx="0">
                  <c:v>SMC/ART Support</c:v>
                </c:pt>
              </c:strCache>
            </c:strRef>
          </c:tx>
          <c:spPr>
            <a:ln w="50800">
              <a:solidFill>
                <a:srgbClr val="FFC000"/>
              </a:solidFill>
            </a:ln>
          </c:spPr>
          <c:marker>
            <c:symbol val="none"/>
          </c:marker>
          <c:cat>
            <c:strRef>
              <c:f>'HIV Infections'!$A$6:$A$20</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'HIV Infections'!$D$6:$D$20</c:f>
              <c:numCache>
                <c:formatCode>#,##0</c:formatCode>
                <c:ptCount val="15"/>
                <c:pt idx="0">
                  <c:v>27418</c:v>
                </c:pt>
                <c:pt idx="1">
                  <c:v>27191</c:v>
                </c:pt>
                <c:pt idx="2">
                  <c:v>25755</c:v>
                </c:pt>
                <c:pt idx="3">
                  <c:v>25312</c:v>
                </c:pt>
                <c:pt idx="4">
                  <c:v>23874</c:v>
                </c:pt>
                <c:pt idx="5">
                  <c:v>21792</c:v>
                </c:pt>
                <c:pt idx="6">
                  <c:v>20277</c:v>
                </c:pt>
                <c:pt idx="7">
                  <c:v>19236</c:v>
                </c:pt>
                <c:pt idx="8">
                  <c:v>19178</c:v>
                </c:pt>
                <c:pt idx="9">
                  <c:v>17915</c:v>
                </c:pt>
                <c:pt idx="10">
                  <c:v>17103</c:v>
                </c:pt>
                <c:pt idx="11">
                  <c:v>15877</c:v>
                </c:pt>
                <c:pt idx="12">
                  <c:v>14154</c:v>
                </c:pt>
                <c:pt idx="13">
                  <c:v>11178</c:v>
                </c:pt>
                <c:pt idx="14">
                  <c:v>10762</c:v>
                </c:pt>
              </c:numCache>
            </c:numRef>
          </c:val>
        </c:ser>
        <c:ser>
          <c:idx val="3"/>
          <c:order val="3"/>
          <c:tx>
            <c:strRef>
              <c:f>'HIV Infections'!$E$5</c:f>
              <c:strCache>
                <c:ptCount val="1"/>
                <c:pt idx="0">
                  <c:v>No ACHAP Support</c:v>
                </c:pt>
              </c:strCache>
            </c:strRef>
          </c:tx>
          <c:spPr>
            <a:ln w="50800">
              <a:solidFill>
                <a:srgbClr val="FF0000"/>
              </a:solidFill>
            </a:ln>
          </c:spPr>
          <c:marker>
            <c:symbol val="none"/>
          </c:marker>
          <c:cat>
            <c:strRef>
              <c:f>'HIV Infections'!$A$6:$A$20</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'HIV Infections'!$E$6:$E$20</c:f>
              <c:numCache>
                <c:formatCode>#,##0</c:formatCode>
                <c:ptCount val="15"/>
                <c:pt idx="0">
                  <c:v>27418</c:v>
                </c:pt>
                <c:pt idx="1">
                  <c:v>27191</c:v>
                </c:pt>
                <c:pt idx="2">
                  <c:v>25839</c:v>
                </c:pt>
                <c:pt idx="3">
                  <c:v>26037</c:v>
                </c:pt>
                <c:pt idx="4">
                  <c:v>25917</c:v>
                </c:pt>
                <c:pt idx="5">
                  <c:v>26044</c:v>
                </c:pt>
                <c:pt idx="6">
                  <c:v>26439</c:v>
                </c:pt>
                <c:pt idx="7">
                  <c:v>27005</c:v>
                </c:pt>
                <c:pt idx="8">
                  <c:v>27617</c:v>
                </c:pt>
                <c:pt idx="9">
                  <c:v>28082</c:v>
                </c:pt>
                <c:pt idx="10">
                  <c:v>28659</c:v>
                </c:pt>
                <c:pt idx="11">
                  <c:v>28111</c:v>
                </c:pt>
                <c:pt idx="12">
                  <c:v>28660</c:v>
                </c:pt>
                <c:pt idx="13">
                  <c:v>28994</c:v>
                </c:pt>
                <c:pt idx="14">
                  <c:v>29412</c:v>
                </c:pt>
              </c:numCache>
            </c:numRef>
          </c:val>
        </c:ser>
        <c:marker val="1"/>
        <c:axId val="89092480"/>
        <c:axId val="89094400"/>
      </c:lineChart>
      <c:catAx>
        <c:axId val="89092480"/>
        <c:scaling>
          <c:orientation val="minMax"/>
        </c:scaling>
        <c:axPos val="b"/>
        <c:title>
          <c:tx>
            <c:rich>
              <a:bodyPr/>
              <a:lstStyle/>
              <a:p>
                <a:pPr>
                  <a:defRPr/>
                </a:pPr>
                <a:r>
                  <a:rPr lang="en-US"/>
                  <a:t>Year</a:t>
                </a:r>
              </a:p>
            </c:rich>
          </c:tx>
          <c:layout/>
        </c:title>
        <c:tickLblPos val="nextTo"/>
        <c:txPr>
          <a:bodyPr rot="-2700000"/>
          <a:lstStyle/>
          <a:p>
            <a:pPr>
              <a:defRPr b="1"/>
            </a:pPr>
            <a:endParaRPr lang="en-US"/>
          </a:p>
        </c:txPr>
        <c:crossAx val="89094400"/>
        <c:crosses val="autoZero"/>
        <c:auto val="1"/>
        <c:lblAlgn val="ctr"/>
        <c:lblOffset val="100"/>
      </c:catAx>
      <c:valAx>
        <c:axId val="89094400"/>
        <c:scaling>
          <c:orientation val="minMax"/>
        </c:scaling>
        <c:axPos val="l"/>
        <c:title>
          <c:tx>
            <c:rich>
              <a:bodyPr rot="-5400000" vert="horz"/>
              <a:lstStyle/>
              <a:p>
                <a:pPr>
                  <a:defRPr/>
                </a:pPr>
                <a:r>
                  <a:rPr lang="en-US" dirty="0" smtClean="0"/>
                  <a:t>Infections</a:t>
                </a:r>
                <a:endParaRPr lang="en-US" dirty="0"/>
              </a:p>
            </c:rich>
          </c:tx>
          <c:layout/>
        </c:title>
        <c:numFmt formatCode="#,##0" sourceLinked="1"/>
        <c:tickLblPos val="nextTo"/>
        <c:crossAx val="89092480"/>
        <c:crosses val="autoZero"/>
        <c:crossBetween val="between"/>
      </c:valAx>
      <c:spPr>
        <a:ln>
          <a:solidFill>
            <a:schemeClr val="accent1"/>
          </a:solidFill>
        </a:ln>
      </c:spPr>
    </c:plotArea>
    <c:legend>
      <c:legendPos val="b"/>
      <c:layout/>
    </c:legend>
    <c:plotVisOnly val="1"/>
  </c:chart>
  <c:txPr>
    <a:bodyPr/>
    <a:lstStyle/>
    <a:p>
      <a:pPr>
        <a:defRPr sz="14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ZA"/>
  <c:chart>
    <c:title>
      <c:tx>
        <c:rich>
          <a:bodyPr rot="0" vert="horz"/>
          <a:lstStyle/>
          <a:p>
            <a:pPr>
              <a:defRPr/>
            </a:pPr>
            <a:r>
              <a:rPr lang="en-US"/>
              <a:t>TB Mortality by HIV Status</a:t>
            </a:r>
          </a:p>
        </c:rich>
      </c:tx>
      <c:layout/>
      <c:spPr>
        <a:noFill/>
        <a:ln>
          <a:noFill/>
        </a:ln>
        <a:effectLst/>
      </c:spPr>
    </c:title>
    <c:plotArea>
      <c:layout/>
      <c:lineChart>
        <c:grouping val="standard"/>
        <c:ser>
          <c:idx val="6"/>
          <c:order val="0"/>
          <c:tx>
            <c:v>No Program, HIV+</c:v>
          </c:tx>
          <c:spPr>
            <a:ln w="50800" cap="rnd">
              <a:solidFill>
                <a:schemeClr val="accent3"/>
              </a:solidFill>
              <a:prstDash val="sysDash"/>
              <a:round/>
            </a:ln>
            <a:effectLst/>
          </c:spPr>
          <c:marker>
            <c:symbol val="none"/>
          </c:marker>
          <c:cat>
            <c:numRef>
              <c:f>'Scenario, No Program'!$B$2:$AF$2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No Program'!$B$17:$AF$17</c:f>
              <c:numCache>
                <c:formatCode>#,##0.00</c:formatCode>
                <c:ptCount val="31"/>
                <c:pt idx="0">
                  <c:v>196.63663199999999</c:v>
                </c:pt>
                <c:pt idx="1">
                  <c:v>339.41016699999869</c:v>
                </c:pt>
                <c:pt idx="2">
                  <c:v>559.99237700000003</c:v>
                </c:pt>
                <c:pt idx="3">
                  <c:v>884.74882400000001</c:v>
                </c:pt>
                <c:pt idx="4">
                  <c:v>1336.610987</c:v>
                </c:pt>
                <c:pt idx="5">
                  <c:v>1921.9631239999999</c:v>
                </c:pt>
                <c:pt idx="6">
                  <c:v>2596.2356789999999</c:v>
                </c:pt>
                <c:pt idx="7">
                  <c:v>3243.8992290000001</c:v>
                </c:pt>
                <c:pt idx="8">
                  <c:v>3733.6808019999844</c:v>
                </c:pt>
                <c:pt idx="9">
                  <c:v>4007.6886139999997</c:v>
                </c:pt>
                <c:pt idx="10">
                  <c:v>4101.8451490000034</c:v>
                </c:pt>
                <c:pt idx="11">
                  <c:v>4083.4974590000002</c:v>
                </c:pt>
                <c:pt idx="12">
                  <c:v>4026.2013459999998</c:v>
                </c:pt>
                <c:pt idx="13">
                  <c:v>3928.4368199999999</c:v>
                </c:pt>
                <c:pt idx="14">
                  <c:v>3771.6388549999997</c:v>
                </c:pt>
                <c:pt idx="15">
                  <c:v>3604.0185240000001</c:v>
                </c:pt>
                <c:pt idx="16">
                  <c:v>3446.3053870000012</c:v>
                </c:pt>
                <c:pt idx="17">
                  <c:v>3289.105168</c:v>
                </c:pt>
                <c:pt idx="18">
                  <c:v>3139.9578759999999</c:v>
                </c:pt>
                <c:pt idx="19">
                  <c:v>3000.8136910000012</c:v>
                </c:pt>
                <c:pt idx="20">
                  <c:v>2872.0714080000002</c:v>
                </c:pt>
                <c:pt idx="21">
                  <c:v>2753.4651510000012</c:v>
                </c:pt>
                <c:pt idx="22">
                  <c:v>2644.2491540000001</c:v>
                </c:pt>
                <c:pt idx="23">
                  <c:v>2543.5349999999999</c:v>
                </c:pt>
                <c:pt idx="24">
                  <c:v>2451.904959</c:v>
                </c:pt>
                <c:pt idx="25">
                  <c:v>2368.300201</c:v>
                </c:pt>
                <c:pt idx="26">
                  <c:v>2293.25945</c:v>
                </c:pt>
                <c:pt idx="27">
                  <c:v>2228.0502980000001</c:v>
                </c:pt>
                <c:pt idx="28">
                  <c:v>2172.6568279999997</c:v>
                </c:pt>
                <c:pt idx="29">
                  <c:v>2126.9598380000002</c:v>
                </c:pt>
                <c:pt idx="30">
                  <c:v>2090.1930100000022</c:v>
                </c:pt>
              </c:numCache>
            </c:numRef>
          </c:val>
        </c:ser>
        <c:marker val="1"/>
        <c:axId val="91954560"/>
        <c:axId val="91972736"/>
      </c:lineChart>
      <c:catAx>
        <c:axId val="91954560"/>
        <c:scaling>
          <c:orientation val="minMax"/>
        </c:scaling>
        <c:axPos val="b"/>
        <c:numFmt formatCode="General" sourceLinked="1"/>
        <c:tickLblPos val="nextTo"/>
        <c:spPr>
          <a:noFill/>
          <a:ln w="9525" cap="flat" cmpd="sng" algn="ctr">
            <a:solidFill>
              <a:schemeClr val="tx1">
                <a:lumMod val="15000"/>
                <a:lumOff val="85000"/>
              </a:schemeClr>
            </a:solidFill>
            <a:round/>
          </a:ln>
          <a:effectLst/>
        </c:spPr>
        <c:txPr>
          <a:bodyPr rot="-2700000" vert="horz"/>
          <a:lstStyle/>
          <a:p>
            <a:pPr>
              <a:defRPr/>
            </a:pPr>
            <a:endParaRPr lang="en-US"/>
          </a:p>
        </c:txPr>
        <c:crossAx val="91972736"/>
        <c:crosses val="autoZero"/>
        <c:auto val="1"/>
        <c:lblAlgn val="ctr"/>
        <c:lblOffset val="100"/>
        <c:tickLblSkip val="2"/>
        <c:tickMarkSkip val="2"/>
      </c:catAx>
      <c:valAx>
        <c:axId val="91972736"/>
        <c:scaling>
          <c:orientation val="minMax"/>
          <c:max val="6000"/>
          <c:min val="0"/>
        </c:scaling>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Number of Deaths</a:t>
                </a:r>
              </a:p>
            </c:rich>
          </c:tx>
          <c:layout>
            <c:manualLayout>
              <c:xMode val="edge"/>
              <c:yMode val="edge"/>
              <c:x val="4.6009386156294968E-3"/>
              <c:y val="0.3686856938735204"/>
            </c:manualLayout>
          </c:layout>
          <c:spPr>
            <a:noFill/>
            <a:ln>
              <a:noFill/>
            </a:ln>
            <a:effectLst/>
          </c:spPr>
        </c:title>
        <c:numFmt formatCode="#,##0" sourceLinked="0"/>
        <c:majorTickMark val="none"/>
        <c:tickLblPos val="nextTo"/>
        <c:spPr>
          <a:noFill/>
          <a:ln>
            <a:noFill/>
          </a:ln>
          <a:effectLst/>
        </c:spPr>
        <c:txPr>
          <a:bodyPr rot="-60000000" vert="horz"/>
          <a:lstStyle/>
          <a:p>
            <a:pPr>
              <a:defRPr/>
            </a:pPr>
            <a:endParaRPr lang="en-US"/>
          </a:p>
        </c:txPr>
        <c:crossAx val="91954560"/>
        <c:crosses val="autoZero"/>
        <c:crossBetween val="between"/>
      </c:valAx>
      <c:spPr>
        <a:noFill/>
        <a:ln>
          <a:noFill/>
        </a:ln>
        <a:effectLst/>
      </c:spPr>
    </c:plotArea>
    <c:legend>
      <c:legendPos val="b"/>
      <c:layout>
        <c:manualLayout>
          <c:xMode val="edge"/>
          <c:yMode val="edge"/>
          <c:x val="4.1596953188408316E-2"/>
          <c:y val="0.93124297917515342"/>
          <c:w val="0.91394952661655215"/>
          <c:h val="4.7309365317433863E-2"/>
        </c:manualLayout>
      </c:layout>
      <c:spPr>
        <a:noFill/>
        <a:ln>
          <a:noFill/>
        </a:ln>
        <a:effectLst/>
      </c:spPr>
      <c:txPr>
        <a:bodyPr rot="0" vert="horz"/>
        <a:lstStyle/>
        <a:p>
          <a:pPr>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6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ZA"/>
  <c:chart>
    <c:title>
      <c:tx>
        <c:rich>
          <a:bodyPr rot="0" vert="horz"/>
          <a:lstStyle/>
          <a:p>
            <a:pPr>
              <a:defRPr/>
            </a:pPr>
            <a:r>
              <a:rPr lang="en-US"/>
              <a:t>TB Mortality by HIV Status</a:t>
            </a:r>
          </a:p>
        </c:rich>
      </c:tx>
      <c:layout/>
      <c:spPr>
        <a:noFill/>
        <a:ln>
          <a:noFill/>
        </a:ln>
        <a:effectLst/>
      </c:spPr>
    </c:title>
    <c:plotArea>
      <c:layout/>
      <c:lineChart>
        <c:grouping val="standard"/>
        <c:ser>
          <c:idx val="6"/>
          <c:order val="0"/>
          <c:tx>
            <c:v>No Program, HIV+</c:v>
          </c:tx>
          <c:spPr>
            <a:ln w="50800" cap="rnd">
              <a:solidFill>
                <a:schemeClr val="accent3"/>
              </a:solidFill>
              <a:prstDash val="sysDash"/>
              <a:round/>
            </a:ln>
            <a:effectLst/>
          </c:spPr>
          <c:marker>
            <c:symbol val="none"/>
          </c:marker>
          <c:cat>
            <c:numRef>
              <c:f>'Scenario, No Program'!$B$2:$AF$2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No Program'!$B$17:$AF$17</c:f>
              <c:numCache>
                <c:formatCode>#,##0.00</c:formatCode>
                <c:ptCount val="31"/>
                <c:pt idx="0">
                  <c:v>196.63663199999999</c:v>
                </c:pt>
                <c:pt idx="1">
                  <c:v>339.41016699999869</c:v>
                </c:pt>
                <c:pt idx="2">
                  <c:v>559.99237700000003</c:v>
                </c:pt>
                <c:pt idx="3">
                  <c:v>884.74882400000001</c:v>
                </c:pt>
                <c:pt idx="4">
                  <c:v>1336.610987</c:v>
                </c:pt>
                <c:pt idx="5">
                  <c:v>1921.9631239999999</c:v>
                </c:pt>
                <c:pt idx="6">
                  <c:v>2596.2356789999999</c:v>
                </c:pt>
                <c:pt idx="7">
                  <c:v>3243.8992290000001</c:v>
                </c:pt>
                <c:pt idx="8">
                  <c:v>3733.6808019999853</c:v>
                </c:pt>
                <c:pt idx="9">
                  <c:v>4007.6886139999997</c:v>
                </c:pt>
                <c:pt idx="10">
                  <c:v>4101.8451490000034</c:v>
                </c:pt>
                <c:pt idx="11">
                  <c:v>4083.4974590000002</c:v>
                </c:pt>
                <c:pt idx="12">
                  <c:v>4026.2013459999998</c:v>
                </c:pt>
                <c:pt idx="13">
                  <c:v>3928.4368199999999</c:v>
                </c:pt>
                <c:pt idx="14">
                  <c:v>3771.6388549999997</c:v>
                </c:pt>
                <c:pt idx="15">
                  <c:v>3604.0185240000001</c:v>
                </c:pt>
                <c:pt idx="16">
                  <c:v>3446.3053870000012</c:v>
                </c:pt>
                <c:pt idx="17">
                  <c:v>3289.105168</c:v>
                </c:pt>
                <c:pt idx="18">
                  <c:v>3139.9578759999999</c:v>
                </c:pt>
                <c:pt idx="19">
                  <c:v>3000.8136910000012</c:v>
                </c:pt>
                <c:pt idx="20">
                  <c:v>2872.0714080000002</c:v>
                </c:pt>
                <c:pt idx="21">
                  <c:v>2753.4651510000012</c:v>
                </c:pt>
                <c:pt idx="22">
                  <c:v>2644.2491540000001</c:v>
                </c:pt>
                <c:pt idx="23">
                  <c:v>2543.5349999999999</c:v>
                </c:pt>
                <c:pt idx="24">
                  <c:v>2451.904959</c:v>
                </c:pt>
                <c:pt idx="25">
                  <c:v>2368.300201</c:v>
                </c:pt>
                <c:pt idx="26">
                  <c:v>2293.25945</c:v>
                </c:pt>
                <c:pt idx="27">
                  <c:v>2228.0502980000001</c:v>
                </c:pt>
                <c:pt idx="28">
                  <c:v>2172.6568279999997</c:v>
                </c:pt>
                <c:pt idx="29">
                  <c:v>2126.9598380000002</c:v>
                </c:pt>
                <c:pt idx="30">
                  <c:v>2090.1930100000022</c:v>
                </c:pt>
              </c:numCache>
            </c:numRef>
          </c:val>
        </c:ser>
        <c:ser>
          <c:idx val="2"/>
          <c:order val="1"/>
          <c:tx>
            <c:v>With Program, HIV+</c:v>
          </c:tx>
          <c:spPr>
            <a:ln w="50800" cap="rnd">
              <a:solidFill>
                <a:schemeClr val="accent3"/>
              </a:solidFill>
              <a:round/>
            </a:ln>
            <a:effectLst/>
          </c:spPr>
          <c:marker>
            <c:symbol val="none"/>
          </c:marker>
          <c:cat>
            <c:numRef>
              <c:f>'Scenario, Program (ART+MC)'!$B$2:$AF$2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Program (ART+MC)'!$B$17:$AF$17</c:f>
              <c:numCache>
                <c:formatCode>#,##0.00</c:formatCode>
                <c:ptCount val="31"/>
                <c:pt idx="0">
                  <c:v>196.63663199999999</c:v>
                </c:pt>
                <c:pt idx="1">
                  <c:v>339.41016699999869</c:v>
                </c:pt>
                <c:pt idx="2">
                  <c:v>559.99237700000003</c:v>
                </c:pt>
                <c:pt idx="3">
                  <c:v>884.74882400000001</c:v>
                </c:pt>
                <c:pt idx="4">
                  <c:v>1336.610987</c:v>
                </c:pt>
                <c:pt idx="5">
                  <c:v>1921.9631239999999</c:v>
                </c:pt>
                <c:pt idx="6">
                  <c:v>2596.2356789999999</c:v>
                </c:pt>
                <c:pt idx="7">
                  <c:v>3243.8992290000001</c:v>
                </c:pt>
                <c:pt idx="8">
                  <c:v>3733.6808019999853</c:v>
                </c:pt>
                <c:pt idx="9">
                  <c:v>4007.6886139999997</c:v>
                </c:pt>
                <c:pt idx="10">
                  <c:v>4101.8451490000034</c:v>
                </c:pt>
                <c:pt idx="11">
                  <c:v>4083.4974590000002</c:v>
                </c:pt>
                <c:pt idx="12">
                  <c:v>3932.7103530000022</c:v>
                </c:pt>
                <c:pt idx="13">
                  <c:v>3619.8973470000128</c:v>
                </c:pt>
                <c:pt idx="14">
                  <c:v>3135.2984309999997</c:v>
                </c:pt>
                <c:pt idx="15">
                  <c:v>2731.5108420000001</c:v>
                </c:pt>
                <c:pt idx="16">
                  <c:v>2434.6597400000001</c:v>
                </c:pt>
                <c:pt idx="17">
                  <c:v>2210.5918580000002</c:v>
                </c:pt>
                <c:pt idx="18">
                  <c:v>1796.2115180000001</c:v>
                </c:pt>
                <c:pt idx="19">
                  <c:v>1539.656086</c:v>
                </c:pt>
                <c:pt idx="20">
                  <c:v>1360.3623179999934</c:v>
                </c:pt>
                <c:pt idx="21">
                  <c:v>1164.792719</c:v>
                </c:pt>
                <c:pt idx="22">
                  <c:v>751.75789799999939</c:v>
                </c:pt>
                <c:pt idx="23">
                  <c:v>209.15298600000074</c:v>
                </c:pt>
                <c:pt idx="24">
                  <c:v>359.63293099999999</c:v>
                </c:pt>
                <c:pt idx="25">
                  <c:v>274.45824899999963</c:v>
                </c:pt>
                <c:pt idx="26">
                  <c:v>260.91126199999923</c:v>
                </c:pt>
                <c:pt idx="27">
                  <c:v>251.86994000000001</c:v>
                </c:pt>
                <c:pt idx="28">
                  <c:v>244.784133</c:v>
                </c:pt>
                <c:pt idx="29">
                  <c:v>239.73165999999998</c:v>
                </c:pt>
                <c:pt idx="30">
                  <c:v>237.81720000000001</c:v>
                </c:pt>
              </c:numCache>
            </c:numRef>
          </c:val>
        </c:ser>
        <c:marker val="1"/>
        <c:axId val="91994368"/>
        <c:axId val="92020736"/>
      </c:lineChart>
      <c:catAx>
        <c:axId val="91994368"/>
        <c:scaling>
          <c:orientation val="minMax"/>
        </c:scaling>
        <c:axPos val="b"/>
        <c:numFmt formatCode="General" sourceLinked="1"/>
        <c:tickLblPos val="nextTo"/>
        <c:spPr>
          <a:noFill/>
          <a:ln w="9525" cap="flat" cmpd="sng" algn="ctr">
            <a:solidFill>
              <a:schemeClr val="tx1">
                <a:lumMod val="15000"/>
                <a:lumOff val="85000"/>
              </a:schemeClr>
            </a:solidFill>
            <a:round/>
          </a:ln>
          <a:effectLst/>
        </c:spPr>
        <c:txPr>
          <a:bodyPr rot="-2700000" vert="horz"/>
          <a:lstStyle/>
          <a:p>
            <a:pPr>
              <a:defRPr/>
            </a:pPr>
            <a:endParaRPr lang="en-US"/>
          </a:p>
        </c:txPr>
        <c:crossAx val="92020736"/>
        <c:crosses val="autoZero"/>
        <c:auto val="1"/>
        <c:lblAlgn val="ctr"/>
        <c:lblOffset val="100"/>
        <c:tickLblSkip val="2"/>
        <c:tickMarkSkip val="2"/>
      </c:catAx>
      <c:valAx>
        <c:axId val="92020736"/>
        <c:scaling>
          <c:orientation val="minMax"/>
          <c:max val="6000"/>
          <c:min val="0"/>
        </c:scaling>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Number of Deaths</a:t>
                </a:r>
              </a:p>
            </c:rich>
          </c:tx>
          <c:layout>
            <c:manualLayout>
              <c:xMode val="edge"/>
              <c:yMode val="edge"/>
              <c:x val="4.6009386156294968E-3"/>
              <c:y val="0.3809335613944132"/>
            </c:manualLayout>
          </c:layout>
          <c:spPr>
            <a:noFill/>
            <a:ln>
              <a:noFill/>
            </a:ln>
            <a:effectLst/>
          </c:spPr>
        </c:title>
        <c:numFmt formatCode="#,##0" sourceLinked="0"/>
        <c:majorTickMark val="none"/>
        <c:tickLblPos val="nextTo"/>
        <c:spPr>
          <a:noFill/>
          <a:ln>
            <a:noFill/>
          </a:ln>
          <a:effectLst/>
        </c:spPr>
        <c:txPr>
          <a:bodyPr rot="-60000000" vert="horz"/>
          <a:lstStyle/>
          <a:p>
            <a:pPr>
              <a:defRPr/>
            </a:pPr>
            <a:endParaRPr lang="en-US"/>
          </a:p>
        </c:txPr>
        <c:crossAx val="91994368"/>
        <c:crosses val="autoZero"/>
        <c:crossBetween val="between"/>
      </c:valAx>
      <c:spPr>
        <a:noFill/>
        <a:ln>
          <a:noFill/>
        </a:ln>
        <a:effectLst/>
      </c:spPr>
    </c:plotArea>
    <c:legend>
      <c:legendPos val="b"/>
      <c:layout>
        <c:manualLayout>
          <c:xMode val="edge"/>
          <c:yMode val="edge"/>
          <c:x val="4.1596953188408302E-2"/>
          <c:y val="0.94349084669604621"/>
          <c:w val="0.91394952661655193"/>
          <c:h val="4.2410218309076785E-2"/>
        </c:manualLayout>
      </c:layout>
      <c:spPr>
        <a:noFill/>
        <a:ln>
          <a:noFill/>
        </a:ln>
        <a:effectLst/>
      </c:spPr>
      <c:txPr>
        <a:bodyPr rot="0" vert="horz"/>
        <a:lstStyle/>
        <a:p>
          <a:pPr>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6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ZA"/>
  <c:chart>
    <c:title>
      <c:tx>
        <c:rich>
          <a:bodyPr rot="0" vert="horz"/>
          <a:lstStyle/>
          <a:p>
            <a:pPr>
              <a:defRPr/>
            </a:pPr>
            <a:r>
              <a:rPr lang="en-US"/>
              <a:t>TB Mortality by HIV Status</a:t>
            </a:r>
          </a:p>
        </c:rich>
      </c:tx>
      <c:layout/>
      <c:spPr>
        <a:noFill/>
        <a:ln>
          <a:noFill/>
        </a:ln>
        <a:effectLst/>
      </c:spPr>
    </c:title>
    <c:plotArea>
      <c:layout/>
      <c:lineChart>
        <c:grouping val="standard"/>
        <c:ser>
          <c:idx val="5"/>
          <c:order val="0"/>
          <c:tx>
            <c:v>No Program, HIV-</c:v>
          </c:tx>
          <c:spPr>
            <a:ln w="28575" cap="rnd">
              <a:solidFill>
                <a:schemeClr val="accent2"/>
              </a:solidFill>
              <a:prstDash val="sysDash"/>
              <a:round/>
            </a:ln>
            <a:effectLst/>
          </c:spPr>
          <c:marker>
            <c:symbol val="none"/>
          </c:marker>
          <c:cat>
            <c:numRef>
              <c:f>'Scenario, No Program'!$B$2:$AF$2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No Program'!$B$16:$AF$16</c:f>
              <c:numCache>
                <c:formatCode>#,##0.00</c:formatCode>
                <c:ptCount val="31"/>
                <c:pt idx="0">
                  <c:v>1229.177351</c:v>
                </c:pt>
                <c:pt idx="1">
                  <c:v>1314.5811899999999</c:v>
                </c:pt>
                <c:pt idx="2">
                  <c:v>1408.4088530000097</c:v>
                </c:pt>
                <c:pt idx="3">
                  <c:v>1510.7870290000001</c:v>
                </c:pt>
                <c:pt idx="4">
                  <c:v>1617.0738999999999</c:v>
                </c:pt>
                <c:pt idx="5">
                  <c:v>1711.837002</c:v>
                </c:pt>
                <c:pt idx="6">
                  <c:v>1763.0371250000001</c:v>
                </c:pt>
                <c:pt idx="7">
                  <c:v>1741.4825189999999</c:v>
                </c:pt>
                <c:pt idx="8">
                  <c:v>1647.325642</c:v>
                </c:pt>
                <c:pt idx="9">
                  <c:v>1515.0865810000068</c:v>
                </c:pt>
                <c:pt idx="10">
                  <c:v>1384.5866390000001</c:v>
                </c:pt>
                <c:pt idx="11">
                  <c:v>1276.6171219999999</c:v>
                </c:pt>
                <c:pt idx="12">
                  <c:v>1195.413802</c:v>
                </c:pt>
                <c:pt idx="13">
                  <c:v>1147.0127649999999</c:v>
                </c:pt>
                <c:pt idx="14">
                  <c:v>1113.984277</c:v>
                </c:pt>
                <c:pt idx="15">
                  <c:v>1087.1156229999999</c:v>
                </c:pt>
                <c:pt idx="16">
                  <c:v>1061.7442119999998</c:v>
                </c:pt>
                <c:pt idx="17">
                  <c:v>1037.1477829999999</c:v>
                </c:pt>
                <c:pt idx="18">
                  <c:v>1013.9658179999979</c:v>
                </c:pt>
                <c:pt idx="19" formatCode="General">
                  <c:v>993.09746899999948</c:v>
                </c:pt>
                <c:pt idx="20" formatCode="General">
                  <c:v>974.59529999999938</c:v>
                </c:pt>
                <c:pt idx="21" formatCode="General">
                  <c:v>958.44181399999798</c:v>
                </c:pt>
                <c:pt idx="22" formatCode="General">
                  <c:v>944.08351000000005</c:v>
                </c:pt>
                <c:pt idx="23" formatCode="General">
                  <c:v>931.77539500000353</c:v>
                </c:pt>
                <c:pt idx="24" formatCode="General">
                  <c:v>920.07042100000001</c:v>
                </c:pt>
                <c:pt idx="25" formatCode="General">
                  <c:v>908.57585500000005</c:v>
                </c:pt>
                <c:pt idx="26" formatCode="General">
                  <c:v>897.59699799999999</c:v>
                </c:pt>
                <c:pt idx="27" formatCode="General">
                  <c:v>887.83243299999947</c:v>
                </c:pt>
                <c:pt idx="28" formatCode="General">
                  <c:v>879.81254399999796</c:v>
                </c:pt>
                <c:pt idx="29" formatCode="General">
                  <c:v>873.85242599999526</c:v>
                </c:pt>
                <c:pt idx="30" formatCode="General">
                  <c:v>869.69043300000055</c:v>
                </c:pt>
              </c:numCache>
            </c:numRef>
          </c:val>
        </c:ser>
        <c:marker val="1"/>
        <c:axId val="92074368"/>
        <c:axId val="92075904"/>
      </c:lineChart>
      <c:catAx>
        <c:axId val="92074368"/>
        <c:scaling>
          <c:orientation val="minMax"/>
        </c:scaling>
        <c:axPos val="b"/>
        <c:numFmt formatCode="General" sourceLinked="1"/>
        <c:tickLblPos val="nextTo"/>
        <c:spPr>
          <a:noFill/>
          <a:ln w="9525" cap="flat" cmpd="sng" algn="ctr">
            <a:solidFill>
              <a:schemeClr val="tx1">
                <a:lumMod val="15000"/>
                <a:lumOff val="85000"/>
              </a:schemeClr>
            </a:solidFill>
            <a:round/>
          </a:ln>
          <a:effectLst/>
        </c:spPr>
        <c:txPr>
          <a:bodyPr rot="-2700000" vert="horz"/>
          <a:lstStyle/>
          <a:p>
            <a:pPr>
              <a:defRPr/>
            </a:pPr>
            <a:endParaRPr lang="en-US"/>
          </a:p>
        </c:txPr>
        <c:crossAx val="92075904"/>
        <c:crosses val="autoZero"/>
        <c:auto val="1"/>
        <c:lblAlgn val="ctr"/>
        <c:lblOffset val="100"/>
        <c:tickLblSkip val="2"/>
        <c:tickMarkSkip val="2"/>
      </c:catAx>
      <c:valAx>
        <c:axId val="92075904"/>
        <c:scaling>
          <c:orientation val="minMax"/>
          <c:max val="6000"/>
          <c:min val="0"/>
        </c:scaling>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Number of Deaths</a:t>
                </a:r>
              </a:p>
            </c:rich>
          </c:tx>
          <c:layout>
            <c:manualLayout>
              <c:xMode val="edge"/>
              <c:yMode val="edge"/>
              <c:x val="4.6009386156294968E-3"/>
              <c:y val="0.3686856938735204"/>
            </c:manualLayout>
          </c:layout>
          <c:spPr>
            <a:noFill/>
            <a:ln>
              <a:noFill/>
            </a:ln>
            <a:effectLst/>
          </c:spPr>
        </c:title>
        <c:numFmt formatCode="#,##0" sourceLinked="0"/>
        <c:majorTickMark val="none"/>
        <c:tickLblPos val="nextTo"/>
        <c:spPr>
          <a:noFill/>
          <a:ln>
            <a:noFill/>
          </a:ln>
          <a:effectLst/>
        </c:spPr>
        <c:txPr>
          <a:bodyPr rot="-60000000" vert="horz"/>
          <a:lstStyle/>
          <a:p>
            <a:pPr>
              <a:defRPr/>
            </a:pPr>
            <a:endParaRPr lang="en-US"/>
          </a:p>
        </c:txPr>
        <c:crossAx val="92074368"/>
        <c:crosses val="autoZero"/>
        <c:crossBetween val="between"/>
      </c:valAx>
      <c:spPr>
        <a:noFill/>
        <a:ln>
          <a:noFill/>
        </a:ln>
        <a:effectLst/>
      </c:spPr>
    </c:plotArea>
    <c:legend>
      <c:legendPos val="b"/>
      <c:layout>
        <c:manualLayout>
          <c:xMode val="edge"/>
          <c:yMode val="edge"/>
          <c:x val="4.1596953188408316E-2"/>
          <c:y val="0.94349084669604621"/>
          <c:w val="0.91394952661655215"/>
          <c:h val="5.6509153303953868E-2"/>
        </c:manualLayout>
      </c:layout>
      <c:spPr>
        <a:noFill/>
        <a:ln>
          <a:noFill/>
        </a:ln>
        <a:effectLst/>
      </c:spPr>
      <c:txPr>
        <a:bodyPr rot="0" vert="horz"/>
        <a:lstStyle/>
        <a:p>
          <a:pPr>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6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ZA"/>
  <c:chart>
    <c:title>
      <c:tx>
        <c:rich>
          <a:bodyPr rot="0" vert="horz"/>
          <a:lstStyle/>
          <a:p>
            <a:pPr>
              <a:defRPr/>
            </a:pPr>
            <a:r>
              <a:rPr lang="en-US"/>
              <a:t>TB Mortality by HIV Status</a:t>
            </a:r>
          </a:p>
        </c:rich>
      </c:tx>
      <c:layout/>
      <c:spPr>
        <a:noFill/>
        <a:ln>
          <a:noFill/>
        </a:ln>
        <a:effectLst/>
      </c:spPr>
    </c:title>
    <c:plotArea>
      <c:layout/>
      <c:lineChart>
        <c:grouping val="standard"/>
        <c:ser>
          <c:idx val="5"/>
          <c:order val="0"/>
          <c:tx>
            <c:v>No Program, HIV-</c:v>
          </c:tx>
          <c:spPr>
            <a:ln w="28575" cap="rnd">
              <a:solidFill>
                <a:schemeClr val="accent2"/>
              </a:solidFill>
              <a:prstDash val="sysDash"/>
              <a:round/>
            </a:ln>
            <a:effectLst/>
          </c:spPr>
          <c:marker>
            <c:symbol val="none"/>
          </c:marker>
          <c:cat>
            <c:numRef>
              <c:f>'Scenario, No Program'!$B$2:$AF$2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No Program'!$B$16:$AF$16</c:f>
              <c:numCache>
                <c:formatCode>#,##0.00</c:formatCode>
                <c:ptCount val="31"/>
                <c:pt idx="0">
                  <c:v>1229.177351</c:v>
                </c:pt>
                <c:pt idx="1">
                  <c:v>1314.5811899999999</c:v>
                </c:pt>
                <c:pt idx="2">
                  <c:v>1408.4088530000088</c:v>
                </c:pt>
                <c:pt idx="3">
                  <c:v>1510.7870290000001</c:v>
                </c:pt>
                <c:pt idx="4">
                  <c:v>1617.0738999999999</c:v>
                </c:pt>
                <c:pt idx="5">
                  <c:v>1711.837002</c:v>
                </c:pt>
                <c:pt idx="6">
                  <c:v>1763.0371250000001</c:v>
                </c:pt>
                <c:pt idx="7">
                  <c:v>1741.4825189999999</c:v>
                </c:pt>
                <c:pt idx="8">
                  <c:v>1647.325642</c:v>
                </c:pt>
                <c:pt idx="9">
                  <c:v>1515.0865810000064</c:v>
                </c:pt>
                <c:pt idx="10">
                  <c:v>1384.5866390000001</c:v>
                </c:pt>
                <c:pt idx="11">
                  <c:v>1276.6171219999999</c:v>
                </c:pt>
                <c:pt idx="12">
                  <c:v>1195.413802</c:v>
                </c:pt>
                <c:pt idx="13">
                  <c:v>1147.0127649999999</c:v>
                </c:pt>
                <c:pt idx="14">
                  <c:v>1113.984277</c:v>
                </c:pt>
                <c:pt idx="15">
                  <c:v>1087.1156229999999</c:v>
                </c:pt>
                <c:pt idx="16">
                  <c:v>1061.7442119999998</c:v>
                </c:pt>
                <c:pt idx="17">
                  <c:v>1037.1477829999999</c:v>
                </c:pt>
                <c:pt idx="18">
                  <c:v>1013.9658179999979</c:v>
                </c:pt>
                <c:pt idx="19" formatCode="General">
                  <c:v>993.09746899999948</c:v>
                </c:pt>
                <c:pt idx="20" formatCode="General">
                  <c:v>974.59529999999938</c:v>
                </c:pt>
                <c:pt idx="21" formatCode="General">
                  <c:v>958.44181399999798</c:v>
                </c:pt>
                <c:pt idx="22" formatCode="General">
                  <c:v>944.08351000000005</c:v>
                </c:pt>
                <c:pt idx="23" formatCode="General">
                  <c:v>931.77539500000353</c:v>
                </c:pt>
                <c:pt idx="24" formatCode="General">
                  <c:v>920.07042100000001</c:v>
                </c:pt>
                <c:pt idx="25" formatCode="General">
                  <c:v>908.57585500000005</c:v>
                </c:pt>
                <c:pt idx="26" formatCode="General">
                  <c:v>897.59699799999999</c:v>
                </c:pt>
                <c:pt idx="27" formatCode="General">
                  <c:v>887.83243299999947</c:v>
                </c:pt>
                <c:pt idx="28" formatCode="General">
                  <c:v>879.81254399999796</c:v>
                </c:pt>
                <c:pt idx="29" formatCode="General">
                  <c:v>873.85242599999549</c:v>
                </c:pt>
                <c:pt idx="30" formatCode="General">
                  <c:v>869.69043300000055</c:v>
                </c:pt>
              </c:numCache>
            </c:numRef>
          </c:val>
        </c:ser>
        <c:ser>
          <c:idx val="1"/>
          <c:order val="1"/>
          <c:tx>
            <c:v>With Program, HIV-</c:v>
          </c:tx>
          <c:spPr>
            <a:ln w="28575" cap="rnd">
              <a:solidFill>
                <a:schemeClr val="accent2"/>
              </a:solidFill>
              <a:round/>
            </a:ln>
            <a:effectLst/>
          </c:spPr>
          <c:marker>
            <c:symbol val="none"/>
          </c:marker>
          <c:cat>
            <c:numRef>
              <c:f>'Scenario, Program (ART+MC)'!$B$2:$AF$2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Program (ART+MC)'!$B$16:$AF$16</c:f>
              <c:numCache>
                <c:formatCode>#,##0.00</c:formatCode>
                <c:ptCount val="31"/>
                <c:pt idx="0">
                  <c:v>1229.177351</c:v>
                </c:pt>
                <c:pt idx="1">
                  <c:v>1314.5811899999999</c:v>
                </c:pt>
                <c:pt idx="2">
                  <c:v>1408.4088530000088</c:v>
                </c:pt>
                <c:pt idx="3">
                  <c:v>1510.7870290000001</c:v>
                </c:pt>
                <c:pt idx="4">
                  <c:v>1617.0738999999999</c:v>
                </c:pt>
                <c:pt idx="5">
                  <c:v>1711.837002</c:v>
                </c:pt>
                <c:pt idx="6">
                  <c:v>1763.0371250000001</c:v>
                </c:pt>
                <c:pt idx="7">
                  <c:v>1741.4825189999999</c:v>
                </c:pt>
                <c:pt idx="8">
                  <c:v>1647.325642</c:v>
                </c:pt>
                <c:pt idx="9">
                  <c:v>1515.0865810000064</c:v>
                </c:pt>
                <c:pt idx="10">
                  <c:v>1384.5866390000001</c:v>
                </c:pt>
                <c:pt idx="11">
                  <c:v>1276.6171219999999</c:v>
                </c:pt>
                <c:pt idx="12">
                  <c:v>1195.4173969999999</c:v>
                </c:pt>
                <c:pt idx="13">
                  <c:v>1147.585221</c:v>
                </c:pt>
                <c:pt idx="14">
                  <c:v>1118.8579010000001</c:v>
                </c:pt>
                <c:pt idx="15">
                  <c:v>1101.4977900000001</c:v>
                </c:pt>
                <c:pt idx="16">
                  <c:v>1087.7528520000001</c:v>
                </c:pt>
                <c:pt idx="17">
                  <c:v>1069.7716789999999</c:v>
                </c:pt>
                <c:pt idx="18">
                  <c:v>1045.6752259999998</c:v>
                </c:pt>
                <c:pt idx="19">
                  <c:v>1017.6351589999994</c:v>
                </c:pt>
                <c:pt idx="20" formatCode="General">
                  <c:v>984.05241999999748</c:v>
                </c:pt>
                <c:pt idx="21" formatCode="General">
                  <c:v>944.10510299999999</c:v>
                </c:pt>
                <c:pt idx="22" formatCode="General">
                  <c:v>903.05185299999948</c:v>
                </c:pt>
                <c:pt idx="23" formatCode="General">
                  <c:v>861.60150099999998</c:v>
                </c:pt>
                <c:pt idx="24" formatCode="General">
                  <c:v>816.23477200000355</c:v>
                </c:pt>
                <c:pt idx="25" formatCode="General">
                  <c:v>770.29717500000004</c:v>
                </c:pt>
                <c:pt idx="26" formatCode="General">
                  <c:v>727.91645499999947</c:v>
                </c:pt>
                <c:pt idx="27" formatCode="General">
                  <c:v>694.20387100000426</c:v>
                </c:pt>
                <c:pt idx="28" formatCode="General">
                  <c:v>669.24276099999997</c:v>
                </c:pt>
                <c:pt idx="29" formatCode="General">
                  <c:v>652.40567099999998</c:v>
                </c:pt>
                <c:pt idx="30" formatCode="General">
                  <c:v>642.08305299999995</c:v>
                </c:pt>
              </c:numCache>
            </c:numRef>
          </c:val>
        </c:ser>
        <c:marker val="1"/>
        <c:axId val="92105728"/>
        <c:axId val="92119808"/>
      </c:lineChart>
      <c:catAx>
        <c:axId val="92105728"/>
        <c:scaling>
          <c:orientation val="minMax"/>
        </c:scaling>
        <c:axPos val="b"/>
        <c:numFmt formatCode="General" sourceLinked="1"/>
        <c:tickLblPos val="nextTo"/>
        <c:spPr>
          <a:noFill/>
          <a:ln w="9525" cap="flat" cmpd="sng" algn="ctr">
            <a:solidFill>
              <a:schemeClr val="tx1">
                <a:lumMod val="15000"/>
                <a:lumOff val="85000"/>
              </a:schemeClr>
            </a:solidFill>
            <a:round/>
          </a:ln>
          <a:effectLst/>
        </c:spPr>
        <c:txPr>
          <a:bodyPr rot="-2700000" vert="horz"/>
          <a:lstStyle/>
          <a:p>
            <a:pPr>
              <a:defRPr/>
            </a:pPr>
            <a:endParaRPr lang="en-US"/>
          </a:p>
        </c:txPr>
        <c:crossAx val="92119808"/>
        <c:crosses val="autoZero"/>
        <c:auto val="1"/>
        <c:lblAlgn val="ctr"/>
        <c:lblOffset val="100"/>
        <c:tickLblSkip val="2"/>
        <c:tickMarkSkip val="2"/>
      </c:catAx>
      <c:valAx>
        <c:axId val="92119808"/>
        <c:scaling>
          <c:orientation val="minMax"/>
          <c:max val="6000"/>
          <c:min val="0"/>
        </c:scaling>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Number of Deaths</a:t>
                </a:r>
              </a:p>
            </c:rich>
          </c:tx>
          <c:layout>
            <c:manualLayout>
              <c:xMode val="edge"/>
              <c:yMode val="edge"/>
              <c:x val="4.6009386156294968E-3"/>
              <c:y val="0.3686856938735204"/>
            </c:manualLayout>
          </c:layout>
          <c:spPr>
            <a:noFill/>
            <a:ln>
              <a:noFill/>
            </a:ln>
            <a:effectLst/>
          </c:spPr>
        </c:title>
        <c:numFmt formatCode="#,##0" sourceLinked="0"/>
        <c:majorTickMark val="none"/>
        <c:tickLblPos val="nextTo"/>
        <c:spPr>
          <a:noFill/>
          <a:ln>
            <a:noFill/>
          </a:ln>
          <a:effectLst/>
        </c:spPr>
        <c:txPr>
          <a:bodyPr rot="-60000000" vert="horz"/>
          <a:lstStyle/>
          <a:p>
            <a:pPr>
              <a:defRPr/>
            </a:pPr>
            <a:endParaRPr lang="en-US"/>
          </a:p>
        </c:txPr>
        <c:crossAx val="92105728"/>
        <c:crosses val="autoZero"/>
        <c:crossBetween val="between"/>
      </c:valAx>
      <c:spPr>
        <a:noFill/>
        <a:ln>
          <a:noFill/>
        </a:ln>
        <a:effectLst/>
      </c:spPr>
    </c:plotArea>
    <c:legend>
      <c:legendPos val="b"/>
      <c:layout>
        <c:manualLayout>
          <c:xMode val="edge"/>
          <c:yMode val="edge"/>
          <c:x val="4.1596953188408302E-2"/>
          <c:y val="0.93124297917515342"/>
          <c:w val="0.91394952661655193"/>
          <c:h val="4.7309365317433863E-2"/>
        </c:manualLayout>
      </c:layout>
      <c:spPr>
        <a:noFill/>
        <a:ln>
          <a:noFill/>
        </a:ln>
        <a:effectLst/>
      </c:spPr>
      <c:txPr>
        <a:bodyPr rot="0" vert="horz"/>
        <a:lstStyle/>
        <a:p>
          <a:pPr>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6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ZA"/>
  <c:chart>
    <c:autoTitleDeleted val="1"/>
    <c:plotArea>
      <c:layout>
        <c:manualLayout>
          <c:layoutTarget val="inner"/>
          <c:xMode val="edge"/>
          <c:yMode val="edge"/>
          <c:x val="0.13453467156113014"/>
          <c:y val="0.11600353143417087"/>
          <c:w val="0.84317935943369415"/>
          <c:h val="0.60160463422777655"/>
        </c:manualLayout>
      </c:layout>
      <c:lineChart>
        <c:grouping val="standard"/>
        <c:ser>
          <c:idx val="4"/>
          <c:order val="0"/>
          <c:tx>
            <c:v>No Program, Total</c:v>
          </c:tx>
          <c:spPr>
            <a:ln w="28575" cap="rnd">
              <a:solidFill>
                <a:schemeClr val="accent1"/>
              </a:solidFill>
              <a:prstDash val="sysDash"/>
              <a:round/>
            </a:ln>
            <a:effectLst/>
          </c:spPr>
          <c:marker>
            <c:symbol val="none"/>
          </c:marker>
          <c:cat>
            <c:numRef>
              <c:f>'Scenario, No Program'!$B$2:$AF$2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No Program'!$B$15:$AF$15</c:f>
              <c:numCache>
                <c:formatCode>#,##0.00</c:formatCode>
                <c:ptCount val="31"/>
                <c:pt idx="0">
                  <c:v>1425.8139819999999</c:v>
                </c:pt>
                <c:pt idx="1">
                  <c:v>1653.9913570000001</c:v>
                </c:pt>
                <c:pt idx="2">
                  <c:v>1968.4012299999999</c:v>
                </c:pt>
                <c:pt idx="3">
                  <c:v>2395.5358530000012</c:v>
                </c:pt>
                <c:pt idx="4">
                  <c:v>2953.6848869999849</c:v>
                </c:pt>
                <c:pt idx="5">
                  <c:v>3633.8001260000142</c:v>
                </c:pt>
                <c:pt idx="6">
                  <c:v>4359.2728040000002</c:v>
                </c:pt>
                <c:pt idx="7">
                  <c:v>4986.310485</c:v>
                </c:pt>
                <c:pt idx="8">
                  <c:v>5384.9816879999998</c:v>
                </c:pt>
                <c:pt idx="9">
                  <c:v>5532.2264380000024</c:v>
                </c:pt>
                <c:pt idx="10">
                  <c:v>5503.5451630000034</c:v>
                </c:pt>
                <c:pt idx="11">
                  <c:v>5391.032048</c:v>
                </c:pt>
                <c:pt idx="12">
                  <c:v>5247.6620660000463</c:v>
                </c:pt>
                <c:pt idx="13">
                  <c:v>5091.2753979999688</c:v>
                </c:pt>
                <c:pt idx="14">
                  <c:v>4908.2699260000054</c:v>
                </c:pt>
                <c:pt idx="15">
                  <c:v>4717.2306050000007</c:v>
                </c:pt>
                <c:pt idx="16">
                  <c:v>4532.2348009999996</c:v>
                </c:pt>
                <c:pt idx="17">
                  <c:v>4351.8411500000002</c:v>
                </c:pt>
                <c:pt idx="18">
                  <c:v>4181.5854600000002</c:v>
                </c:pt>
                <c:pt idx="19">
                  <c:v>4023.6392820000001</c:v>
                </c:pt>
                <c:pt idx="20">
                  <c:v>3878.3782080000001</c:v>
                </c:pt>
                <c:pt idx="21">
                  <c:v>3745.7485529999999</c:v>
                </c:pt>
                <c:pt idx="22">
                  <c:v>3624.1500320000132</c:v>
                </c:pt>
                <c:pt idx="23">
                  <c:v>3511.2444109999997</c:v>
                </c:pt>
                <c:pt idx="24">
                  <c:v>3404.0872720000002</c:v>
                </c:pt>
                <c:pt idx="25">
                  <c:v>3305.2107180000012</c:v>
                </c:pt>
                <c:pt idx="26">
                  <c:v>3217.5420849999987</c:v>
                </c:pt>
                <c:pt idx="27">
                  <c:v>3141.8187940000012</c:v>
                </c:pt>
                <c:pt idx="28">
                  <c:v>3078.6154459999998</c:v>
                </c:pt>
                <c:pt idx="29">
                  <c:v>3027.1920140000002</c:v>
                </c:pt>
                <c:pt idx="30">
                  <c:v>2986.3922910000001</c:v>
                </c:pt>
              </c:numCache>
            </c:numRef>
          </c:val>
        </c:ser>
        <c:ser>
          <c:idx val="0"/>
          <c:order val="1"/>
          <c:tx>
            <c:v>With Program, Total</c:v>
          </c:tx>
          <c:spPr>
            <a:ln w="28575" cap="rnd">
              <a:solidFill>
                <a:schemeClr val="accent1"/>
              </a:solidFill>
              <a:round/>
            </a:ln>
            <a:effectLst/>
          </c:spPr>
          <c:marker>
            <c:symbol val="none"/>
          </c:marker>
          <c:cat>
            <c:numRef>
              <c:f>'Scenario, Program (ART+MC)'!$B$2:$AF$2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Program (ART+MC)'!$B$15:$AF$15</c:f>
              <c:numCache>
                <c:formatCode>#,##0.00</c:formatCode>
                <c:ptCount val="31"/>
                <c:pt idx="0">
                  <c:v>1425.8139819999999</c:v>
                </c:pt>
                <c:pt idx="1">
                  <c:v>1653.9913570000001</c:v>
                </c:pt>
                <c:pt idx="2">
                  <c:v>1968.4012299999999</c:v>
                </c:pt>
                <c:pt idx="3">
                  <c:v>2395.5358530000012</c:v>
                </c:pt>
                <c:pt idx="4">
                  <c:v>2953.6848869999849</c:v>
                </c:pt>
                <c:pt idx="5">
                  <c:v>3633.8001260000142</c:v>
                </c:pt>
                <c:pt idx="6">
                  <c:v>4359.2728040000002</c:v>
                </c:pt>
                <c:pt idx="7">
                  <c:v>4986.310485</c:v>
                </c:pt>
                <c:pt idx="8">
                  <c:v>5384.9816879999998</c:v>
                </c:pt>
                <c:pt idx="9">
                  <c:v>5532.2264380000024</c:v>
                </c:pt>
                <c:pt idx="10">
                  <c:v>5503.5451630000034</c:v>
                </c:pt>
                <c:pt idx="11">
                  <c:v>5391.032048</c:v>
                </c:pt>
                <c:pt idx="12">
                  <c:v>5219.4267120000004</c:v>
                </c:pt>
                <c:pt idx="13">
                  <c:v>4991.8056410000054</c:v>
                </c:pt>
                <c:pt idx="14">
                  <c:v>4700.2897019999991</c:v>
                </c:pt>
                <c:pt idx="15">
                  <c:v>4407.0745620000007</c:v>
                </c:pt>
                <c:pt idx="16">
                  <c:v>4143.3997129999998</c:v>
                </c:pt>
                <c:pt idx="17">
                  <c:v>3887.7678499999811</c:v>
                </c:pt>
                <c:pt idx="18">
                  <c:v>3565.5011910000012</c:v>
                </c:pt>
                <c:pt idx="19">
                  <c:v>3253.1729679999999</c:v>
                </c:pt>
                <c:pt idx="20">
                  <c:v>2977.8954540000022</c:v>
                </c:pt>
                <c:pt idx="21">
                  <c:v>2708.9904540000002</c:v>
                </c:pt>
                <c:pt idx="22">
                  <c:v>2336.0664689999844</c:v>
                </c:pt>
                <c:pt idx="23">
                  <c:v>1881.197752</c:v>
                </c:pt>
                <c:pt idx="24">
                  <c:v>1743.0219339999999</c:v>
                </c:pt>
                <c:pt idx="25">
                  <c:v>1560.252526</c:v>
                </c:pt>
                <c:pt idx="26">
                  <c:v>1437.2456610000104</c:v>
                </c:pt>
                <c:pt idx="27">
                  <c:v>1348.252714</c:v>
                </c:pt>
                <c:pt idx="28">
                  <c:v>1285.5250370000001</c:v>
                </c:pt>
                <c:pt idx="29">
                  <c:v>1241.7842379999927</c:v>
                </c:pt>
                <c:pt idx="30">
                  <c:v>1213.0222530000001</c:v>
                </c:pt>
              </c:numCache>
            </c:numRef>
          </c:val>
        </c:ser>
        <c:ser>
          <c:idx val="5"/>
          <c:order val="2"/>
          <c:tx>
            <c:v>No Program, HIV-</c:v>
          </c:tx>
          <c:spPr>
            <a:ln w="28575" cap="rnd">
              <a:solidFill>
                <a:schemeClr val="accent2"/>
              </a:solidFill>
              <a:prstDash val="sysDash"/>
              <a:round/>
            </a:ln>
            <a:effectLst/>
          </c:spPr>
          <c:marker>
            <c:symbol val="none"/>
          </c:marker>
          <c:cat>
            <c:numRef>
              <c:f>'Scenario, No Program'!$B$2:$AF$2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No Program'!$B$16:$AF$16</c:f>
              <c:numCache>
                <c:formatCode>#,##0.00</c:formatCode>
                <c:ptCount val="31"/>
                <c:pt idx="0">
                  <c:v>1229.177351</c:v>
                </c:pt>
                <c:pt idx="1">
                  <c:v>1314.5811899999999</c:v>
                </c:pt>
                <c:pt idx="2">
                  <c:v>1408.4088530000097</c:v>
                </c:pt>
                <c:pt idx="3">
                  <c:v>1510.7870290000001</c:v>
                </c:pt>
                <c:pt idx="4">
                  <c:v>1617.0738999999999</c:v>
                </c:pt>
                <c:pt idx="5">
                  <c:v>1711.837002</c:v>
                </c:pt>
                <c:pt idx="6">
                  <c:v>1763.0371250000001</c:v>
                </c:pt>
                <c:pt idx="7">
                  <c:v>1741.4825189999999</c:v>
                </c:pt>
                <c:pt idx="8">
                  <c:v>1647.325642</c:v>
                </c:pt>
                <c:pt idx="9">
                  <c:v>1515.0865810000068</c:v>
                </c:pt>
                <c:pt idx="10">
                  <c:v>1384.5866390000001</c:v>
                </c:pt>
                <c:pt idx="11">
                  <c:v>1276.6171219999999</c:v>
                </c:pt>
                <c:pt idx="12">
                  <c:v>1195.413802</c:v>
                </c:pt>
                <c:pt idx="13">
                  <c:v>1147.0127649999999</c:v>
                </c:pt>
                <c:pt idx="14">
                  <c:v>1113.984277</c:v>
                </c:pt>
                <c:pt idx="15">
                  <c:v>1087.1156229999999</c:v>
                </c:pt>
                <c:pt idx="16">
                  <c:v>1061.7442119999998</c:v>
                </c:pt>
                <c:pt idx="17">
                  <c:v>1037.1477829999999</c:v>
                </c:pt>
                <c:pt idx="18">
                  <c:v>1013.9658179999979</c:v>
                </c:pt>
                <c:pt idx="19" formatCode="General">
                  <c:v>993.09746899999948</c:v>
                </c:pt>
                <c:pt idx="20" formatCode="General">
                  <c:v>974.59529999999938</c:v>
                </c:pt>
                <c:pt idx="21" formatCode="General">
                  <c:v>958.44181399999798</c:v>
                </c:pt>
                <c:pt idx="22" formatCode="General">
                  <c:v>944.08351000000005</c:v>
                </c:pt>
                <c:pt idx="23" formatCode="General">
                  <c:v>931.77539500000353</c:v>
                </c:pt>
                <c:pt idx="24" formatCode="General">
                  <c:v>920.07042100000001</c:v>
                </c:pt>
                <c:pt idx="25" formatCode="General">
                  <c:v>908.57585500000005</c:v>
                </c:pt>
                <c:pt idx="26" formatCode="General">
                  <c:v>897.59699799999999</c:v>
                </c:pt>
                <c:pt idx="27" formatCode="General">
                  <c:v>887.83243299999947</c:v>
                </c:pt>
                <c:pt idx="28" formatCode="General">
                  <c:v>879.81254399999796</c:v>
                </c:pt>
                <c:pt idx="29" formatCode="General">
                  <c:v>873.85242599999526</c:v>
                </c:pt>
                <c:pt idx="30" formatCode="General">
                  <c:v>869.69043300000055</c:v>
                </c:pt>
              </c:numCache>
            </c:numRef>
          </c:val>
        </c:ser>
        <c:ser>
          <c:idx val="1"/>
          <c:order val="3"/>
          <c:tx>
            <c:v>With Program, HIV-</c:v>
          </c:tx>
          <c:spPr>
            <a:ln w="28575" cap="rnd">
              <a:solidFill>
                <a:schemeClr val="accent2"/>
              </a:solidFill>
              <a:round/>
            </a:ln>
            <a:effectLst/>
          </c:spPr>
          <c:marker>
            <c:symbol val="none"/>
          </c:marker>
          <c:cat>
            <c:numRef>
              <c:f>'Scenario, Program (ART+MC)'!$B$2:$AF$2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Program (ART+MC)'!$B$16:$AF$16</c:f>
              <c:numCache>
                <c:formatCode>#,##0.00</c:formatCode>
                <c:ptCount val="31"/>
                <c:pt idx="0">
                  <c:v>1229.177351</c:v>
                </c:pt>
                <c:pt idx="1">
                  <c:v>1314.5811899999999</c:v>
                </c:pt>
                <c:pt idx="2">
                  <c:v>1408.4088530000097</c:v>
                </c:pt>
                <c:pt idx="3">
                  <c:v>1510.7870290000001</c:v>
                </c:pt>
                <c:pt idx="4">
                  <c:v>1617.0738999999999</c:v>
                </c:pt>
                <c:pt idx="5">
                  <c:v>1711.837002</c:v>
                </c:pt>
                <c:pt idx="6">
                  <c:v>1763.0371250000001</c:v>
                </c:pt>
                <c:pt idx="7">
                  <c:v>1741.4825189999999</c:v>
                </c:pt>
                <c:pt idx="8">
                  <c:v>1647.325642</c:v>
                </c:pt>
                <c:pt idx="9">
                  <c:v>1515.0865810000068</c:v>
                </c:pt>
                <c:pt idx="10">
                  <c:v>1384.5866390000001</c:v>
                </c:pt>
                <c:pt idx="11">
                  <c:v>1276.6171219999999</c:v>
                </c:pt>
                <c:pt idx="12">
                  <c:v>1195.4173969999999</c:v>
                </c:pt>
                <c:pt idx="13">
                  <c:v>1147.585221</c:v>
                </c:pt>
                <c:pt idx="14">
                  <c:v>1118.8579010000001</c:v>
                </c:pt>
                <c:pt idx="15">
                  <c:v>1101.4977900000001</c:v>
                </c:pt>
                <c:pt idx="16">
                  <c:v>1087.7528520000001</c:v>
                </c:pt>
                <c:pt idx="17">
                  <c:v>1069.7716789999999</c:v>
                </c:pt>
                <c:pt idx="18">
                  <c:v>1045.6752259999998</c:v>
                </c:pt>
                <c:pt idx="19">
                  <c:v>1017.6351589999994</c:v>
                </c:pt>
                <c:pt idx="20" formatCode="General">
                  <c:v>984.05241999999748</c:v>
                </c:pt>
                <c:pt idx="21" formatCode="General">
                  <c:v>944.10510299999999</c:v>
                </c:pt>
                <c:pt idx="22" formatCode="General">
                  <c:v>903.05185299999948</c:v>
                </c:pt>
                <c:pt idx="23" formatCode="General">
                  <c:v>861.60150099999998</c:v>
                </c:pt>
                <c:pt idx="24" formatCode="General">
                  <c:v>816.23477200000355</c:v>
                </c:pt>
                <c:pt idx="25" formatCode="General">
                  <c:v>770.29717500000004</c:v>
                </c:pt>
                <c:pt idx="26" formatCode="General">
                  <c:v>727.91645499999947</c:v>
                </c:pt>
                <c:pt idx="27" formatCode="General">
                  <c:v>694.20387100000471</c:v>
                </c:pt>
                <c:pt idx="28" formatCode="General">
                  <c:v>669.24276099999997</c:v>
                </c:pt>
                <c:pt idx="29" formatCode="General">
                  <c:v>652.40567099999998</c:v>
                </c:pt>
                <c:pt idx="30" formatCode="General">
                  <c:v>642.08305299999995</c:v>
                </c:pt>
              </c:numCache>
            </c:numRef>
          </c:val>
        </c:ser>
        <c:ser>
          <c:idx val="6"/>
          <c:order val="4"/>
          <c:tx>
            <c:v>No Program, HIV+</c:v>
          </c:tx>
          <c:spPr>
            <a:ln w="28575" cap="rnd">
              <a:solidFill>
                <a:schemeClr val="accent3"/>
              </a:solidFill>
              <a:prstDash val="sysDash"/>
              <a:round/>
            </a:ln>
            <a:effectLst/>
          </c:spPr>
          <c:marker>
            <c:symbol val="none"/>
          </c:marker>
          <c:cat>
            <c:numRef>
              <c:f>'Scenario, No Program'!$B$2:$AF$2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No Program'!$B$17:$AF$17</c:f>
              <c:numCache>
                <c:formatCode>#,##0.00</c:formatCode>
                <c:ptCount val="31"/>
                <c:pt idx="0">
                  <c:v>196.63663199999999</c:v>
                </c:pt>
                <c:pt idx="1">
                  <c:v>339.41016699999869</c:v>
                </c:pt>
                <c:pt idx="2">
                  <c:v>559.99237700000003</c:v>
                </c:pt>
                <c:pt idx="3">
                  <c:v>884.74882400000001</c:v>
                </c:pt>
                <c:pt idx="4">
                  <c:v>1336.610987</c:v>
                </c:pt>
                <c:pt idx="5">
                  <c:v>1921.9631239999999</c:v>
                </c:pt>
                <c:pt idx="6">
                  <c:v>2596.2356789999999</c:v>
                </c:pt>
                <c:pt idx="7">
                  <c:v>3243.8992290000001</c:v>
                </c:pt>
                <c:pt idx="8">
                  <c:v>3733.6808019999844</c:v>
                </c:pt>
                <c:pt idx="9">
                  <c:v>4007.6886139999997</c:v>
                </c:pt>
                <c:pt idx="10">
                  <c:v>4101.8451490000034</c:v>
                </c:pt>
                <c:pt idx="11">
                  <c:v>4083.4974590000002</c:v>
                </c:pt>
                <c:pt idx="12">
                  <c:v>4026.2013459999998</c:v>
                </c:pt>
                <c:pt idx="13">
                  <c:v>3928.4368199999999</c:v>
                </c:pt>
                <c:pt idx="14">
                  <c:v>3771.6388549999997</c:v>
                </c:pt>
                <c:pt idx="15">
                  <c:v>3604.0185240000001</c:v>
                </c:pt>
                <c:pt idx="16">
                  <c:v>3446.3053870000012</c:v>
                </c:pt>
                <c:pt idx="17">
                  <c:v>3289.105168</c:v>
                </c:pt>
                <c:pt idx="18">
                  <c:v>3139.9578759999999</c:v>
                </c:pt>
                <c:pt idx="19">
                  <c:v>3000.8136910000012</c:v>
                </c:pt>
                <c:pt idx="20">
                  <c:v>2872.0714080000002</c:v>
                </c:pt>
                <c:pt idx="21">
                  <c:v>2753.4651510000012</c:v>
                </c:pt>
                <c:pt idx="22">
                  <c:v>2644.2491540000001</c:v>
                </c:pt>
                <c:pt idx="23">
                  <c:v>2543.5349999999999</c:v>
                </c:pt>
                <c:pt idx="24">
                  <c:v>2451.904959</c:v>
                </c:pt>
                <c:pt idx="25">
                  <c:v>2368.300201</c:v>
                </c:pt>
                <c:pt idx="26">
                  <c:v>2293.25945</c:v>
                </c:pt>
                <c:pt idx="27">
                  <c:v>2228.0502980000001</c:v>
                </c:pt>
                <c:pt idx="28">
                  <c:v>2172.6568279999997</c:v>
                </c:pt>
                <c:pt idx="29">
                  <c:v>2126.9598380000002</c:v>
                </c:pt>
                <c:pt idx="30">
                  <c:v>2090.1930100000022</c:v>
                </c:pt>
              </c:numCache>
            </c:numRef>
          </c:val>
        </c:ser>
        <c:ser>
          <c:idx val="2"/>
          <c:order val="5"/>
          <c:tx>
            <c:v>With Program, HIV+</c:v>
          </c:tx>
          <c:spPr>
            <a:ln w="28575" cap="rnd">
              <a:solidFill>
                <a:schemeClr val="accent3"/>
              </a:solidFill>
              <a:round/>
            </a:ln>
            <a:effectLst/>
          </c:spPr>
          <c:marker>
            <c:symbol val="none"/>
          </c:marker>
          <c:cat>
            <c:numRef>
              <c:f>'Scenario, Program (ART+MC)'!$B$2:$AF$2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Program (ART+MC)'!$B$17:$AF$17</c:f>
              <c:numCache>
                <c:formatCode>#,##0.00</c:formatCode>
                <c:ptCount val="31"/>
                <c:pt idx="0">
                  <c:v>196.63663199999999</c:v>
                </c:pt>
                <c:pt idx="1">
                  <c:v>339.41016699999869</c:v>
                </c:pt>
                <c:pt idx="2">
                  <c:v>559.99237700000003</c:v>
                </c:pt>
                <c:pt idx="3">
                  <c:v>884.74882400000001</c:v>
                </c:pt>
                <c:pt idx="4">
                  <c:v>1336.610987</c:v>
                </c:pt>
                <c:pt idx="5">
                  <c:v>1921.9631239999999</c:v>
                </c:pt>
                <c:pt idx="6">
                  <c:v>2596.2356789999999</c:v>
                </c:pt>
                <c:pt idx="7">
                  <c:v>3243.8992290000001</c:v>
                </c:pt>
                <c:pt idx="8">
                  <c:v>3733.6808019999844</c:v>
                </c:pt>
                <c:pt idx="9">
                  <c:v>4007.6886139999997</c:v>
                </c:pt>
                <c:pt idx="10">
                  <c:v>4101.8451490000034</c:v>
                </c:pt>
                <c:pt idx="11">
                  <c:v>4083.4974590000002</c:v>
                </c:pt>
                <c:pt idx="12">
                  <c:v>3932.7103530000022</c:v>
                </c:pt>
                <c:pt idx="13">
                  <c:v>3619.8973470000142</c:v>
                </c:pt>
                <c:pt idx="14">
                  <c:v>3135.2984309999997</c:v>
                </c:pt>
                <c:pt idx="15">
                  <c:v>2731.5108420000001</c:v>
                </c:pt>
                <c:pt idx="16">
                  <c:v>2434.6597400000001</c:v>
                </c:pt>
                <c:pt idx="17">
                  <c:v>2210.5918580000002</c:v>
                </c:pt>
                <c:pt idx="18">
                  <c:v>1796.2115180000001</c:v>
                </c:pt>
                <c:pt idx="19">
                  <c:v>1539.656086</c:v>
                </c:pt>
                <c:pt idx="20">
                  <c:v>1360.3623179999927</c:v>
                </c:pt>
                <c:pt idx="21">
                  <c:v>1164.792719</c:v>
                </c:pt>
                <c:pt idx="22">
                  <c:v>751.75789799999939</c:v>
                </c:pt>
                <c:pt idx="23">
                  <c:v>209.15298600000079</c:v>
                </c:pt>
                <c:pt idx="24">
                  <c:v>359.63293099999999</c:v>
                </c:pt>
                <c:pt idx="25">
                  <c:v>274.45824899999963</c:v>
                </c:pt>
                <c:pt idx="26">
                  <c:v>260.91126199999923</c:v>
                </c:pt>
                <c:pt idx="27">
                  <c:v>251.86994000000001</c:v>
                </c:pt>
                <c:pt idx="28">
                  <c:v>244.784133</c:v>
                </c:pt>
                <c:pt idx="29">
                  <c:v>239.73165999999998</c:v>
                </c:pt>
                <c:pt idx="30">
                  <c:v>237.81720000000001</c:v>
                </c:pt>
              </c:numCache>
            </c:numRef>
          </c:val>
        </c:ser>
        <c:marker val="1"/>
        <c:axId val="92145152"/>
        <c:axId val="92146688"/>
      </c:lineChart>
      <c:catAx>
        <c:axId val="92145152"/>
        <c:scaling>
          <c:orientation val="minMax"/>
        </c:scaling>
        <c:axPos val="b"/>
        <c:numFmt formatCode="General" sourceLinked="1"/>
        <c:tickLblPos val="nextTo"/>
        <c:spPr>
          <a:noFill/>
          <a:ln w="9525" cap="flat" cmpd="sng" algn="ctr">
            <a:solidFill>
              <a:schemeClr val="tx1">
                <a:lumMod val="15000"/>
                <a:lumOff val="85000"/>
              </a:schemeClr>
            </a:solidFill>
            <a:round/>
          </a:ln>
          <a:effectLst/>
        </c:spPr>
        <c:txPr>
          <a:bodyPr rot="-2700000" vert="horz"/>
          <a:lstStyle/>
          <a:p>
            <a:pPr>
              <a:defRPr/>
            </a:pPr>
            <a:endParaRPr lang="en-US"/>
          </a:p>
        </c:txPr>
        <c:crossAx val="92146688"/>
        <c:crosses val="autoZero"/>
        <c:auto val="1"/>
        <c:lblAlgn val="ctr"/>
        <c:lblOffset val="100"/>
        <c:tickLblSkip val="2"/>
        <c:tickMarkSkip val="2"/>
      </c:catAx>
      <c:valAx>
        <c:axId val="92146688"/>
        <c:scaling>
          <c:orientation val="minMax"/>
        </c:scaling>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Number of Deaths</a:t>
                </a:r>
              </a:p>
            </c:rich>
          </c:tx>
          <c:layout>
            <c:manualLayout>
              <c:xMode val="edge"/>
              <c:yMode val="edge"/>
              <c:x val="1.0992331580262363E-2"/>
              <c:y val="0.29314862768546618"/>
            </c:manualLayout>
          </c:layout>
          <c:spPr>
            <a:noFill/>
            <a:ln>
              <a:noFill/>
            </a:ln>
            <a:effectLst/>
          </c:spPr>
        </c:title>
        <c:numFmt formatCode="#,##0" sourceLinked="0"/>
        <c:majorTickMark val="none"/>
        <c:tickLblPos val="nextTo"/>
        <c:spPr>
          <a:noFill/>
          <a:ln>
            <a:noFill/>
          </a:ln>
          <a:effectLst/>
        </c:spPr>
        <c:txPr>
          <a:bodyPr rot="-60000000" vert="horz"/>
          <a:lstStyle/>
          <a:p>
            <a:pPr>
              <a:defRPr/>
            </a:pPr>
            <a:endParaRPr lang="en-US"/>
          </a:p>
        </c:txPr>
        <c:crossAx val="92145152"/>
        <c:crosses val="autoZero"/>
        <c:crossBetween val="between"/>
      </c:valAx>
      <c:spPr>
        <a:noFill/>
        <a:ln>
          <a:noFill/>
        </a:ln>
        <a:effectLst/>
      </c:spPr>
    </c:plotArea>
    <c:legend>
      <c:legendPos val="b"/>
      <c:layout>
        <c:manualLayout>
          <c:xMode val="edge"/>
          <c:yMode val="edge"/>
          <c:x val="0.1796250596009964"/>
          <c:y val="0.85858728110555782"/>
          <c:w val="0.53831259011378396"/>
          <c:h val="0.11996478481357803"/>
        </c:manualLayout>
      </c:layout>
      <c:spPr>
        <a:noFill/>
        <a:ln>
          <a:noFill/>
        </a:ln>
        <a:effectLst/>
      </c:spPr>
      <c:txPr>
        <a:bodyPr rot="0" vert="horz"/>
        <a:lstStyle/>
        <a:p>
          <a:pPr>
            <a:defRPr b="1"/>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400">
          <a:solidFill>
            <a:schemeClr val="tx1"/>
          </a:solidFill>
        </a:defRPr>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ZA"/>
  <c:chart>
    <c:autoTitleDeleted val="1"/>
    <c:plotArea>
      <c:layout>
        <c:manualLayout>
          <c:layoutTarget val="inner"/>
          <c:xMode val="edge"/>
          <c:yMode val="edge"/>
          <c:x val="0.13187838942090546"/>
          <c:y val="3.262114002398981E-2"/>
          <c:w val="0.83608372238868478"/>
          <c:h val="0.57705358538316831"/>
        </c:manualLayout>
      </c:layout>
      <c:lineChart>
        <c:grouping val="standard"/>
        <c:ser>
          <c:idx val="4"/>
          <c:order val="0"/>
          <c:tx>
            <c:v>No Program, Total</c:v>
          </c:tx>
          <c:spPr>
            <a:ln w="28575" cap="rnd">
              <a:solidFill>
                <a:schemeClr val="accent1"/>
              </a:solidFill>
              <a:prstDash val="sysDash"/>
              <a:round/>
            </a:ln>
            <a:effectLst/>
          </c:spPr>
          <c:marker>
            <c:symbol val="none"/>
          </c:marker>
          <c:cat>
            <c:numRef>
              <c:f>'Scenario, No Program'!$B$2:$AF$2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No Program'!$B$5:$AF$5</c:f>
              <c:numCache>
                <c:formatCode>#,##0.00</c:formatCode>
                <c:ptCount val="31"/>
                <c:pt idx="0">
                  <c:v>4428.6946560000024</c:v>
                </c:pt>
                <c:pt idx="1">
                  <c:v>5164.9103000000005</c:v>
                </c:pt>
                <c:pt idx="2">
                  <c:v>6183.5236320000004</c:v>
                </c:pt>
                <c:pt idx="3">
                  <c:v>7579.0107980000002</c:v>
                </c:pt>
                <c:pt idx="4">
                  <c:v>9430.6226380000007</c:v>
                </c:pt>
                <c:pt idx="5">
                  <c:v>11717.90921</c:v>
                </c:pt>
                <c:pt idx="6">
                  <c:v>14101.962114999948</c:v>
                </c:pt>
                <c:pt idx="7">
                  <c:v>16038.676930999945</c:v>
                </c:pt>
                <c:pt idx="8">
                  <c:v>17192.295085000118</c:v>
                </c:pt>
                <c:pt idx="9">
                  <c:v>17629.978845000107</c:v>
                </c:pt>
                <c:pt idx="10">
                  <c:v>17635.838062999996</c:v>
                </c:pt>
                <c:pt idx="11">
                  <c:v>17462.408500000001</c:v>
                </c:pt>
                <c:pt idx="12">
                  <c:v>17113.405559999996</c:v>
                </c:pt>
                <c:pt idx="13">
                  <c:v>16686.479187000001</c:v>
                </c:pt>
                <c:pt idx="14">
                  <c:v>16181.139913999987</c:v>
                </c:pt>
                <c:pt idx="15">
                  <c:v>15653.046107</c:v>
                </c:pt>
                <c:pt idx="16">
                  <c:v>15116.060535000001</c:v>
                </c:pt>
                <c:pt idx="17">
                  <c:v>14596.127365</c:v>
                </c:pt>
                <c:pt idx="18">
                  <c:v>14104.059938999981</c:v>
                </c:pt>
                <c:pt idx="19">
                  <c:v>13648.491051999999</c:v>
                </c:pt>
                <c:pt idx="20">
                  <c:v>13230.484431000004</c:v>
                </c:pt>
                <c:pt idx="21">
                  <c:v>12854.422395</c:v>
                </c:pt>
                <c:pt idx="22">
                  <c:v>12507.437827</c:v>
                </c:pt>
                <c:pt idx="23">
                  <c:v>12191.205115999985</c:v>
                </c:pt>
                <c:pt idx="24">
                  <c:v>11894.426519000001</c:v>
                </c:pt>
                <c:pt idx="25">
                  <c:v>11626.282424000006</c:v>
                </c:pt>
                <c:pt idx="26">
                  <c:v>11396.556693999915</c:v>
                </c:pt>
                <c:pt idx="27">
                  <c:v>11206.911752000016</c:v>
                </c:pt>
                <c:pt idx="28">
                  <c:v>11060.339469</c:v>
                </c:pt>
                <c:pt idx="29">
                  <c:v>10952.294232000018</c:v>
                </c:pt>
                <c:pt idx="30">
                  <c:v>10877.43815</c:v>
                </c:pt>
              </c:numCache>
            </c:numRef>
          </c:val>
        </c:ser>
        <c:ser>
          <c:idx val="0"/>
          <c:order val="1"/>
          <c:tx>
            <c:v>With Program, Total</c:v>
          </c:tx>
          <c:spPr>
            <a:ln w="28575" cap="rnd">
              <a:solidFill>
                <a:schemeClr val="accent1"/>
              </a:solidFill>
              <a:round/>
            </a:ln>
            <a:effectLst/>
          </c:spPr>
          <c:marker>
            <c:symbol val="none"/>
          </c:marker>
          <c:cat>
            <c:numRef>
              <c:f>'Scenario, Program (ART+MC)'!$B$2:$AF$2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Program (ART+MC)'!$B$5:$AF$5</c:f>
              <c:numCache>
                <c:formatCode>#,##0.00</c:formatCode>
                <c:ptCount val="31"/>
                <c:pt idx="0">
                  <c:v>4428.6946560000024</c:v>
                </c:pt>
                <c:pt idx="1">
                  <c:v>5164.9103000000005</c:v>
                </c:pt>
                <c:pt idx="2">
                  <c:v>6183.5236320000004</c:v>
                </c:pt>
                <c:pt idx="3">
                  <c:v>7579.0107980000002</c:v>
                </c:pt>
                <c:pt idx="4">
                  <c:v>9430.6226380000007</c:v>
                </c:pt>
                <c:pt idx="5">
                  <c:v>11717.90921</c:v>
                </c:pt>
                <c:pt idx="6">
                  <c:v>14101.962114999948</c:v>
                </c:pt>
                <c:pt idx="7">
                  <c:v>16038.676930999945</c:v>
                </c:pt>
                <c:pt idx="8">
                  <c:v>17192.295085000118</c:v>
                </c:pt>
                <c:pt idx="9">
                  <c:v>17629.978845000107</c:v>
                </c:pt>
                <c:pt idx="10">
                  <c:v>17635.838062999996</c:v>
                </c:pt>
                <c:pt idx="11">
                  <c:v>17449.661080000005</c:v>
                </c:pt>
                <c:pt idx="12">
                  <c:v>16990.888644999999</c:v>
                </c:pt>
                <c:pt idx="13">
                  <c:v>16372.386501000001</c:v>
                </c:pt>
                <c:pt idx="14">
                  <c:v>15571.855306999942</c:v>
                </c:pt>
                <c:pt idx="15">
                  <c:v>14787.952362999999</c:v>
                </c:pt>
                <c:pt idx="16">
                  <c:v>13989.358445</c:v>
                </c:pt>
                <c:pt idx="17">
                  <c:v>13266.554657999999</c:v>
                </c:pt>
                <c:pt idx="18">
                  <c:v>12343.123513</c:v>
                </c:pt>
                <c:pt idx="19">
                  <c:v>11360.165534999947</c:v>
                </c:pt>
                <c:pt idx="20">
                  <c:v>10509.697107</c:v>
                </c:pt>
                <c:pt idx="21">
                  <c:v>9600.362719999981</c:v>
                </c:pt>
                <c:pt idx="22">
                  <c:v>8582.755495999987</c:v>
                </c:pt>
                <c:pt idx="23">
                  <c:v>7762.435692</c:v>
                </c:pt>
                <c:pt idx="24">
                  <c:v>7247.5601360000237</c:v>
                </c:pt>
                <c:pt idx="25">
                  <c:v>6831.3491330000024</c:v>
                </c:pt>
                <c:pt idx="26">
                  <c:v>6513.5875720000004</c:v>
                </c:pt>
                <c:pt idx="27">
                  <c:v>6278.280976</c:v>
                </c:pt>
                <c:pt idx="28">
                  <c:v>6121.6491120000001</c:v>
                </c:pt>
                <c:pt idx="29">
                  <c:v>6024.9223900000006</c:v>
                </c:pt>
                <c:pt idx="30">
                  <c:v>5975.9239169999992</c:v>
                </c:pt>
              </c:numCache>
            </c:numRef>
          </c:val>
        </c:ser>
        <c:ser>
          <c:idx val="5"/>
          <c:order val="2"/>
          <c:tx>
            <c:v>No Program, HIV-</c:v>
          </c:tx>
          <c:spPr>
            <a:ln w="28575" cap="rnd">
              <a:solidFill>
                <a:schemeClr val="accent2"/>
              </a:solidFill>
              <a:prstDash val="sysDash"/>
              <a:round/>
            </a:ln>
            <a:effectLst/>
          </c:spPr>
          <c:marker>
            <c:symbol val="none"/>
          </c:marker>
          <c:cat>
            <c:numRef>
              <c:f>'Scenario, No Program'!$B$2:$AF$2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No Program'!$B$6:$AF$6</c:f>
              <c:numCache>
                <c:formatCode>#,##0.00</c:formatCode>
                <c:ptCount val="31"/>
                <c:pt idx="0">
                  <c:v>3883.4070380000012</c:v>
                </c:pt>
                <c:pt idx="1">
                  <c:v>4239.0153730000002</c:v>
                </c:pt>
                <c:pt idx="2">
                  <c:v>4673.258613</c:v>
                </c:pt>
                <c:pt idx="3">
                  <c:v>5209.4268860000002</c:v>
                </c:pt>
                <c:pt idx="4">
                  <c:v>5861.7162840000256</c:v>
                </c:pt>
                <c:pt idx="5">
                  <c:v>6587.3777099999998</c:v>
                </c:pt>
                <c:pt idx="6">
                  <c:v>7223.229335</c:v>
                </c:pt>
                <c:pt idx="7">
                  <c:v>7577.5307129999965</c:v>
                </c:pt>
                <c:pt idx="8">
                  <c:v>7593.0626510000257</c:v>
                </c:pt>
                <c:pt idx="9">
                  <c:v>7378.822270000036</c:v>
                </c:pt>
                <c:pt idx="10">
                  <c:v>7084.0536270000002</c:v>
                </c:pt>
                <c:pt idx="11">
                  <c:v>6804.6647620000003</c:v>
                </c:pt>
                <c:pt idx="12">
                  <c:v>6584.1427810000014</c:v>
                </c:pt>
                <c:pt idx="13">
                  <c:v>6436.6960820000004</c:v>
                </c:pt>
                <c:pt idx="14">
                  <c:v>6307.4487479999707</c:v>
                </c:pt>
                <c:pt idx="15">
                  <c:v>6179.0952140000054</c:v>
                </c:pt>
                <c:pt idx="16">
                  <c:v>6043.9745529999764</c:v>
                </c:pt>
                <c:pt idx="17">
                  <c:v>5910.4255330000024</c:v>
                </c:pt>
                <c:pt idx="18">
                  <c:v>5786.0292980000004</c:v>
                </c:pt>
                <c:pt idx="19">
                  <c:v>5675.1150710000256</c:v>
                </c:pt>
                <c:pt idx="20">
                  <c:v>5577.9111820000007</c:v>
                </c:pt>
                <c:pt idx="21">
                  <c:v>5493.4497869999996</c:v>
                </c:pt>
                <c:pt idx="22">
                  <c:v>5419.0458350000008</c:v>
                </c:pt>
                <c:pt idx="23">
                  <c:v>5351.9018479999995</c:v>
                </c:pt>
                <c:pt idx="24">
                  <c:v>5284.1929550000004</c:v>
                </c:pt>
                <c:pt idx="25">
                  <c:v>5219.7380159999975</c:v>
                </c:pt>
                <c:pt idx="26">
                  <c:v>5163.8120930000323</c:v>
                </c:pt>
                <c:pt idx="27">
                  <c:v>5118.9131390000002</c:v>
                </c:pt>
                <c:pt idx="28">
                  <c:v>5087.7798809999995</c:v>
                </c:pt>
                <c:pt idx="29">
                  <c:v>5071.2587879999965</c:v>
                </c:pt>
                <c:pt idx="30">
                  <c:v>5066.8122250000361</c:v>
                </c:pt>
              </c:numCache>
            </c:numRef>
          </c:val>
        </c:ser>
        <c:ser>
          <c:idx val="1"/>
          <c:order val="3"/>
          <c:tx>
            <c:v>With Program, HIV-</c:v>
          </c:tx>
          <c:spPr>
            <a:ln w="28575" cap="rnd">
              <a:solidFill>
                <a:schemeClr val="accent2"/>
              </a:solidFill>
              <a:round/>
            </a:ln>
            <a:effectLst/>
          </c:spPr>
          <c:marker>
            <c:symbol val="none"/>
          </c:marker>
          <c:cat>
            <c:numRef>
              <c:f>'Scenario, Program (ART+MC)'!$B$2:$AF$2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Program (ART+MC)'!$B$6:$AF$6</c:f>
              <c:numCache>
                <c:formatCode>#,##0.00</c:formatCode>
                <c:ptCount val="31"/>
                <c:pt idx="0">
                  <c:v>3883.4070380000012</c:v>
                </c:pt>
                <c:pt idx="1">
                  <c:v>4239.0153730000002</c:v>
                </c:pt>
                <c:pt idx="2">
                  <c:v>4673.258613</c:v>
                </c:pt>
                <c:pt idx="3">
                  <c:v>5209.4268860000002</c:v>
                </c:pt>
                <c:pt idx="4">
                  <c:v>5861.7162840000256</c:v>
                </c:pt>
                <c:pt idx="5">
                  <c:v>6587.3777099999998</c:v>
                </c:pt>
                <c:pt idx="6">
                  <c:v>7223.229335</c:v>
                </c:pt>
                <c:pt idx="7">
                  <c:v>7577.5307129999965</c:v>
                </c:pt>
                <c:pt idx="8">
                  <c:v>7593.0626510000257</c:v>
                </c:pt>
                <c:pt idx="9">
                  <c:v>7378.822270000036</c:v>
                </c:pt>
                <c:pt idx="10">
                  <c:v>7084.0536270000002</c:v>
                </c:pt>
                <c:pt idx="11">
                  <c:v>6804.6647620000003</c:v>
                </c:pt>
                <c:pt idx="12">
                  <c:v>6587.3747169999997</c:v>
                </c:pt>
                <c:pt idx="13">
                  <c:v>6462.5849450000005</c:v>
                </c:pt>
                <c:pt idx="14">
                  <c:v>6380.3526010000323</c:v>
                </c:pt>
                <c:pt idx="15">
                  <c:v>6297.7018670000007</c:v>
                </c:pt>
                <c:pt idx="16">
                  <c:v>6174.054513</c:v>
                </c:pt>
                <c:pt idx="17">
                  <c:v>6009.9663040000014</c:v>
                </c:pt>
                <c:pt idx="18">
                  <c:v>5831.1944210000256</c:v>
                </c:pt>
                <c:pt idx="19">
                  <c:v>5609.9379109999736</c:v>
                </c:pt>
                <c:pt idx="20">
                  <c:v>5351.5367230000002</c:v>
                </c:pt>
                <c:pt idx="21">
                  <c:v>5104.7258740000034</c:v>
                </c:pt>
                <c:pt idx="22">
                  <c:v>4856.7831310000001</c:v>
                </c:pt>
                <c:pt idx="23">
                  <c:v>4571.6137200000003</c:v>
                </c:pt>
                <c:pt idx="24">
                  <c:v>4300.2922920000256</c:v>
                </c:pt>
                <c:pt idx="25">
                  <c:v>4062.9138050000001</c:v>
                </c:pt>
                <c:pt idx="26">
                  <c:v>3889.230771</c:v>
                </c:pt>
                <c:pt idx="27">
                  <c:v>3767.4297930000002</c:v>
                </c:pt>
                <c:pt idx="28">
                  <c:v>3691.5776420000002</c:v>
                </c:pt>
                <c:pt idx="29">
                  <c:v>3651.7446469999882</c:v>
                </c:pt>
                <c:pt idx="30">
                  <c:v>3638.6624989999987</c:v>
                </c:pt>
              </c:numCache>
            </c:numRef>
          </c:val>
        </c:ser>
        <c:ser>
          <c:idx val="6"/>
          <c:order val="4"/>
          <c:tx>
            <c:v>No Program, HIV+</c:v>
          </c:tx>
          <c:spPr>
            <a:ln w="28575" cap="rnd">
              <a:solidFill>
                <a:schemeClr val="accent3"/>
              </a:solidFill>
              <a:prstDash val="sysDash"/>
              <a:round/>
            </a:ln>
            <a:effectLst/>
          </c:spPr>
          <c:marker>
            <c:symbol val="none"/>
          </c:marker>
          <c:cat>
            <c:numRef>
              <c:f>'Scenario, No Program'!$B$2:$AF$2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No Program'!$B$7:$AF$7</c:f>
              <c:numCache>
                <c:formatCode>#,##0.00</c:formatCode>
                <c:ptCount val="31"/>
                <c:pt idx="0" formatCode="General">
                  <c:v>545.28761799999938</c:v>
                </c:pt>
                <c:pt idx="1">
                  <c:v>925.89492699999948</c:v>
                </c:pt>
                <c:pt idx="2">
                  <c:v>1510.2650189999999</c:v>
                </c:pt>
                <c:pt idx="3">
                  <c:v>2369.5839120000128</c:v>
                </c:pt>
                <c:pt idx="4">
                  <c:v>3568.9063540000002</c:v>
                </c:pt>
                <c:pt idx="5">
                  <c:v>5130.5315000000001</c:v>
                </c:pt>
                <c:pt idx="6">
                  <c:v>6878.4135930000002</c:v>
                </c:pt>
                <c:pt idx="7">
                  <c:v>8458.0150400000002</c:v>
                </c:pt>
                <c:pt idx="8">
                  <c:v>9589.1756169999517</c:v>
                </c:pt>
                <c:pt idx="9">
                  <c:v>10229.471949000001</c:v>
                </c:pt>
                <c:pt idx="10">
                  <c:v>10511.984664</c:v>
                </c:pt>
                <c:pt idx="11">
                  <c:v>10595.143413000014</c:v>
                </c:pt>
                <c:pt idx="12">
                  <c:v>10484.697416999999</c:v>
                </c:pt>
                <c:pt idx="13">
                  <c:v>10213.553671</c:v>
                </c:pt>
                <c:pt idx="14">
                  <c:v>9836.3218720000004</c:v>
                </c:pt>
                <c:pt idx="15">
                  <c:v>9433.1565039999477</c:v>
                </c:pt>
                <c:pt idx="16">
                  <c:v>9032.4271969999536</c:v>
                </c:pt>
                <c:pt idx="17">
                  <c:v>8645.4217669999998</c:v>
                </c:pt>
                <c:pt idx="18">
                  <c:v>8276.0127960000009</c:v>
                </c:pt>
                <c:pt idx="19">
                  <c:v>7928.6289680000054</c:v>
                </c:pt>
                <c:pt idx="20">
                  <c:v>7604.0010130000001</c:v>
                </c:pt>
                <c:pt idx="21">
                  <c:v>7306.8541020000002</c:v>
                </c:pt>
                <c:pt idx="22">
                  <c:v>7026.9640320000008</c:v>
                </c:pt>
                <c:pt idx="23">
                  <c:v>6770.1206970000285</c:v>
                </c:pt>
                <c:pt idx="24">
                  <c:v>6534.2793469999997</c:v>
                </c:pt>
                <c:pt idx="25">
                  <c:v>6323.6069790000256</c:v>
                </c:pt>
                <c:pt idx="26">
                  <c:v>6142.3127050000003</c:v>
                </c:pt>
                <c:pt idx="27">
                  <c:v>5990.2548529999995</c:v>
                </c:pt>
                <c:pt idx="28">
                  <c:v>5867.1594990000003</c:v>
                </c:pt>
                <c:pt idx="29">
                  <c:v>5770.5966790000257</c:v>
                </c:pt>
                <c:pt idx="30">
                  <c:v>5697.2806529999998</c:v>
                </c:pt>
              </c:numCache>
            </c:numRef>
          </c:val>
        </c:ser>
        <c:ser>
          <c:idx val="2"/>
          <c:order val="5"/>
          <c:tx>
            <c:v>With Program, HIV+</c:v>
          </c:tx>
          <c:spPr>
            <a:ln w="28575" cap="rnd">
              <a:solidFill>
                <a:schemeClr val="accent3"/>
              </a:solidFill>
              <a:round/>
            </a:ln>
            <a:effectLst/>
          </c:spPr>
          <c:marker>
            <c:symbol val="none"/>
          </c:marker>
          <c:cat>
            <c:numRef>
              <c:f>'Scenario, Program (ART+MC)'!$B$2:$AF$2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Program (ART+MC)'!$B$7:$AF$7</c:f>
              <c:numCache>
                <c:formatCode>#,##0.00</c:formatCode>
                <c:ptCount val="31"/>
                <c:pt idx="0" formatCode="General">
                  <c:v>545.28761799999938</c:v>
                </c:pt>
                <c:pt idx="1">
                  <c:v>925.89492699999948</c:v>
                </c:pt>
                <c:pt idx="2">
                  <c:v>1510.2650189999999</c:v>
                </c:pt>
                <c:pt idx="3">
                  <c:v>2369.5839120000128</c:v>
                </c:pt>
                <c:pt idx="4">
                  <c:v>3568.9063540000002</c:v>
                </c:pt>
                <c:pt idx="5">
                  <c:v>5130.5315000000001</c:v>
                </c:pt>
                <c:pt idx="6">
                  <c:v>6878.4135930000002</c:v>
                </c:pt>
                <c:pt idx="7">
                  <c:v>8458.0150400000002</c:v>
                </c:pt>
                <c:pt idx="8">
                  <c:v>9589.1756169999517</c:v>
                </c:pt>
                <c:pt idx="9">
                  <c:v>10229.471949000001</c:v>
                </c:pt>
                <c:pt idx="10">
                  <c:v>10511.984664</c:v>
                </c:pt>
                <c:pt idx="11">
                  <c:v>10555.429248000048</c:v>
                </c:pt>
                <c:pt idx="12">
                  <c:v>10141.776653999987</c:v>
                </c:pt>
                <c:pt idx="13">
                  <c:v>9311.5532189999994</c:v>
                </c:pt>
                <c:pt idx="14">
                  <c:v>8121.2536690000024</c:v>
                </c:pt>
                <c:pt idx="15">
                  <c:v>7143.6937889999999</c:v>
                </c:pt>
                <c:pt idx="16">
                  <c:v>6290.7344049999992</c:v>
                </c:pt>
                <c:pt idx="17">
                  <c:v>5657.7957270000006</c:v>
                </c:pt>
                <c:pt idx="18">
                  <c:v>4657.8767620000008</c:v>
                </c:pt>
                <c:pt idx="19">
                  <c:v>3918.0535150000128</c:v>
                </c:pt>
                <c:pt idx="20">
                  <c:v>3359.143458</c:v>
                </c:pt>
                <c:pt idx="21">
                  <c:v>2532.0093000000002</c:v>
                </c:pt>
                <c:pt idx="22">
                  <c:v>1627.288006</c:v>
                </c:pt>
                <c:pt idx="23">
                  <c:v>1341.2292930000001</c:v>
                </c:pt>
                <c:pt idx="24">
                  <c:v>1337.7079160000001</c:v>
                </c:pt>
                <c:pt idx="25">
                  <c:v>1299.324261</c:v>
                </c:pt>
                <c:pt idx="26">
                  <c:v>1258.40454</c:v>
                </c:pt>
                <c:pt idx="27">
                  <c:v>1222.4389930000011</c:v>
                </c:pt>
                <c:pt idx="28">
                  <c:v>1195.4991709999999</c:v>
                </c:pt>
                <c:pt idx="29">
                  <c:v>1179.7434909999934</c:v>
                </c:pt>
                <c:pt idx="30">
                  <c:v>1179.27926</c:v>
                </c:pt>
              </c:numCache>
            </c:numRef>
          </c:val>
        </c:ser>
        <c:marker val="1"/>
        <c:axId val="92195840"/>
        <c:axId val="92238592"/>
      </c:lineChart>
      <c:catAx>
        <c:axId val="92195840"/>
        <c:scaling>
          <c:orientation val="minMax"/>
        </c:scaling>
        <c:axPos val="b"/>
        <c:numFmt formatCode="General" sourceLinked="1"/>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92238592"/>
        <c:crosses val="autoZero"/>
        <c:auto val="1"/>
        <c:lblAlgn val="ctr"/>
        <c:lblOffset val="100"/>
        <c:tickLblSkip val="2"/>
        <c:tickMarkSkip val="2"/>
      </c:catAx>
      <c:valAx>
        <c:axId val="92238592"/>
        <c:scaling>
          <c:orientation val="minMax"/>
        </c:scaling>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Number of New Cases</a:t>
                </a:r>
              </a:p>
            </c:rich>
          </c:tx>
          <c:layout/>
          <c:spPr>
            <a:noFill/>
            <a:ln>
              <a:noFill/>
            </a:ln>
            <a:effectLst/>
          </c:spPr>
        </c:title>
        <c:numFmt formatCode="#,##0" sourceLinked="0"/>
        <c:majorTickMark val="none"/>
        <c:tickLblPos val="nextTo"/>
        <c:spPr>
          <a:noFill/>
          <a:ln>
            <a:noFill/>
          </a:ln>
          <a:effectLst/>
        </c:spPr>
        <c:txPr>
          <a:bodyPr rot="-60000000" vert="horz"/>
          <a:lstStyle/>
          <a:p>
            <a:pPr>
              <a:defRPr/>
            </a:pPr>
            <a:endParaRPr lang="en-US"/>
          </a:p>
        </c:txPr>
        <c:crossAx val="92195840"/>
        <c:crosses val="autoZero"/>
        <c:crossBetween val="between"/>
      </c:valAx>
      <c:spPr>
        <a:noFill/>
        <a:ln>
          <a:noFill/>
        </a:ln>
        <a:effectLst/>
      </c:spPr>
    </c:plotArea>
    <c:legend>
      <c:legendPos val="b"/>
      <c:layout>
        <c:manualLayout>
          <c:xMode val="edge"/>
          <c:yMode val="edge"/>
          <c:x val="0.23492191986072491"/>
          <c:y val="0.82968841503486446"/>
          <c:w val="0.55635297312011767"/>
          <c:h val="0.14886410926092961"/>
        </c:manualLayout>
      </c:layout>
      <c:spPr>
        <a:noFill/>
        <a:ln>
          <a:noFill/>
        </a:ln>
        <a:effectLst/>
      </c:spPr>
      <c:txPr>
        <a:bodyPr rot="0" vert="horz"/>
        <a:lstStyle/>
        <a:p>
          <a:pPr>
            <a:defRPr sz="1400"/>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600">
          <a:solidFill>
            <a:sysClr val="windowText" lastClr="000000"/>
          </a:solidFill>
        </a:defRPr>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ZA"/>
  <c:chart>
    <c:autoTitleDeleted val="1"/>
    <c:plotArea>
      <c:layout/>
      <c:lineChart>
        <c:grouping val="standard"/>
        <c:ser>
          <c:idx val="0"/>
          <c:order val="0"/>
          <c:tx>
            <c:strRef>
              <c:f>Sheet1!$C$4</c:f>
              <c:strCache>
                <c:ptCount val="1"/>
                <c:pt idx="0">
                  <c:v>Average/SMC Cost</c:v>
                </c:pt>
              </c:strCache>
            </c:strRef>
          </c:tx>
          <c:spPr>
            <a:ln w="63500"/>
          </c:spPr>
          <c:dLbls>
            <c:showVal val="1"/>
          </c:dLbls>
          <c:cat>
            <c:strRef>
              <c:f>Sheet1!$B$5:$B$8</c:f>
              <c:strCache>
                <c:ptCount val="4"/>
                <c:pt idx="0">
                  <c:v>2010</c:v>
                </c:pt>
                <c:pt idx="1">
                  <c:v>2011</c:v>
                </c:pt>
                <c:pt idx="2">
                  <c:v>2012</c:v>
                </c:pt>
                <c:pt idx="3">
                  <c:v>2013</c:v>
                </c:pt>
              </c:strCache>
            </c:strRef>
          </c:cat>
          <c:val>
            <c:numRef>
              <c:f>Sheet1!$C$5:$C$8</c:f>
              <c:numCache>
                <c:formatCode>_("$"* #,##0_);_("$"* \(#,##0\);_("$"* "-"_);_(@_)</c:formatCode>
                <c:ptCount val="4"/>
                <c:pt idx="0">
                  <c:v>338</c:v>
                </c:pt>
                <c:pt idx="1">
                  <c:v>291</c:v>
                </c:pt>
                <c:pt idx="2">
                  <c:v>204</c:v>
                </c:pt>
                <c:pt idx="3">
                  <c:v>112</c:v>
                </c:pt>
              </c:numCache>
            </c:numRef>
          </c:val>
        </c:ser>
        <c:marker val="1"/>
        <c:axId val="92366336"/>
        <c:axId val="92368256"/>
      </c:lineChart>
      <c:catAx>
        <c:axId val="92366336"/>
        <c:scaling>
          <c:orientation val="minMax"/>
        </c:scaling>
        <c:axPos val="b"/>
        <c:title>
          <c:tx>
            <c:rich>
              <a:bodyPr/>
              <a:lstStyle/>
              <a:p>
                <a:pPr>
                  <a:defRPr/>
                </a:pPr>
                <a:r>
                  <a:rPr lang="en-ZA" dirty="0" smtClean="0"/>
                  <a:t>Year</a:t>
                </a:r>
              </a:p>
            </c:rich>
          </c:tx>
          <c:layout/>
        </c:title>
        <c:tickLblPos val="nextTo"/>
        <c:txPr>
          <a:bodyPr rot="-2700000"/>
          <a:lstStyle/>
          <a:p>
            <a:pPr>
              <a:defRPr/>
            </a:pPr>
            <a:endParaRPr lang="en-US"/>
          </a:p>
        </c:txPr>
        <c:crossAx val="92368256"/>
        <c:crosses val="autoZero"/>
        <c:auto val="1"/>
        <c:lblAlgn val="ctr"/>
        <c:lblOffset val="100"/>
      </c:catAx>
      <c:valAx>
        <c:axId val="92368256"/>
        <c:scaling>
          <c:orientation val="minMax"/>
        </c:scaling>
        <c:axPos val="l"/>
        <c:majorGridlines/>
        <c:numFmt formatCode="_(&quot;$&quot;* #,##0_);_(&quot;$&quot;* \(#,##0\);_(&quot;$&quot;* &quot;-&quot;_);_(@_)" sourceLinked="1"/>
        <c:tickLblPos val="nextTo"/>
        <c:crossAx val="92366336"/>
        <c:crosses val="autoZero"/>
        <c:crossBetween val="between"/>
      </c:valAx>
      <c:spPr>
        <a:ln>
          <a:solidFill>
            <a:srgbClr val="4F81BD">
              <a:shade val="95000"/>
              <a:satMod val="105000"/>
            </a:srgbClr>
          </a:solidFill>
        </a:ln>
      </c:spPr>
    </c:plotArea>
    <c:plotVisOnly val="1"/>
  </c:chart>
  <c:txPr>
    <a:bodyPr/>
    <a:lstStyle/>
    <a:p>
      <a:pPr>
        <a:defRPr sz="1800" b="1"/>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ZA"/>
  <c:chart>
    <c:autoTitleDeleted val="1"/>
    <c:plotArea>
      <c:layout/>
      <c:lineChart>
        <c:grouping val="standard"/>
        <c:ser>
          <c:idx val="3"/>
          <c:order val="0"/>
          <c:tx>
            <c:strRef>
              <c:f>'HIV Infections'!$E$5</c:f>
              <c:strCache>
                <c:ptCount val="1"/>
                <c:pt idx="0">
                  <c:v>No ACHAP Support</c:v>
                </c:pt>
              </c:strCache>
            </c:strRef>
          </c:tx>
          <c:spPr>
            <a:ln w="50800">
              <a:solidFill>
                <a:srgbClr val="FF0000"/>
              </a:solidFill>
            </a:ln>
          </c:spPr>
          <c:marker>
            <c:symbol val="none"/>
          </c:marker>
          <c:cat>
            <c:strRef>
              <c:f>'HIV Infections'!$A$6:$A$20</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'HIV Infections'!$E$6:$E$20</c:f>
              <c:numCache>
                <c:formatCode>#,##0</c:formatCode>
                <c:ptCount val="15"/>
                <c:pt idx="0">
                  <c:v>27418</c:v>
                </c:pt>
                <c:pt idx="1">
                  <c:v>27191</c:v>
                </c:pt>
                <c:pt idx="2">
                  <c:v>25839</c:v>
                </c:pt>
                <c:pt idx="3">
                  <c:v>26037</c:v>
                </c:pt>
                <c:pt idx="4">
                  <c:v>25917</c:v>
                </c:pt>
                <c:pt idx="5">
                  <c:v>26044</c:v>
                </c:pt>
                <c:pt idx="6">
                  <c:v>26439</c:v>
                </c:pt>
                <c:pt idx="7">
                  <c:v>27005</c:v>
                </c:pt>
                <c:pt idx="8">
                  <c:v>27617</c:v>
                </c:pt>
                <c:pt idx="9">
                  <c:v>28082</c:v>
                </c:pt>
                <c:pt idx="10">
                  <c:v>28659</c:v>
                </c:pt>
                <c:pt idx="11">
                  <c:v>28111</c:v>
                </c:pt>
                <c:pt idx="12">
                  <c:v>28660</c:v>
                </c:pt>
                <c:pt idx="13">
                  <c:v>28994</c:v>
                </c:pt>
                <c:pt idx="14">
                  <c:v>29412</c:v>
                </c:pt>
              </c:numCache>
            </c:numRef>
          </c:val>
        </c:ser>
        <c:marker val="1"/>
        <c:axId val="89106688"/>
        <c:axId val="89117056"/>
      </c:lineChart>
      <c:catAx>
        <c:axId val="89106688"/>
        <c:scaling>
          <c:orientation val="minMax"/>
        </c:scaling>
        <c:axPos val="b"/>
        <c:title>
          <c:tx>
            <c:rich>
              <a:bodyPr/>
              <a:lstStyle/>
              <a:p>
                <a:pPr>
                  <a:defRPr/>
                </a:pPr>
                <a:r>
                  <a:rPr lang="en-US"/>
                  <a:t>Year</a:t>
                </a:r>
              </a:p>
            </c:rich>
          </c:tx>
          <c:layout/>
        </c:title>
        <c:tickLblPos val="nextTo"/>
        <c:txPr>
          <a:bodyPr rot="-2700000"/>
          <a:lstStyle/>
          <a:p>
            <a:pPr>
              <a:defRPr b="1"/>
            </a:pPr>
            <a:endParaRPr lang="en-US"/>
          </a:p>
        </c:txPr>
        <c:crossAx val="89117056"/>
        <c:crosses val="autoZero"/>
        <c:auto val="1"/>
        <c:lblAlgn val="ctr"/>
        <c:lblOffset val="100"/>
      </c:catAx>
      <c:valAx>
        <c:axId val="89117056"/>
        <c:scaling>
          <c:orientation val="minMax"/>
          <c:max val="35000"/>
          <c:min val="0"/>
        </c:scaling>
        <c:axPos val="l"/>
        <c:title>
          <c:tx>
            <c:rich>
              <a:bodyPr rot="-5400000" vert="horz"/>
              <a:lstStyle/>
              <a:p>
                <a:pPr>
                  <a:defRPr/>
                </a:pPr>
                <a:r>
                  <a:rPr lang="en-US"/>
                  <a:t>Infections Averted</a:t>
                </a:r>
              </a:p>
            </c:rich>
          </c:tx>
          <c:layout/>
        </c:title>
        <c:numFmt formatCode="#,##0" sourceLinked="1"/>
        <c:tickLblPos val="nextTo"/>
        <c:crossAx val="89106688"/>
        <c:crosses val="autoZero"/>
        <c:crossBetween val="between"/>
      </c:valAx>
      <c:spPr>
        <a:ln>
          <a:solidFill>
            <a:schemeClr val="accent1"/>
          </a:solidFill>
        </a:ln>
      </c:spPr>
    </c:plotArea>
    <c:legend>
      <c:legendPos val="b"/>
      <c:layout/>
    </c:legend>
    <c:plotVisOnly val="1"/>
  </c:chart>
  <c:txPr>
    <a:bodyPr/>
    <a:lstStyle/>
    <a:p>
      <a:pPr>
        <a:defRPr sz="14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ZA"/>
  <c:chart>
    <c:autoTitleDeleted val="1"/>
    <c:plotArea>
      <c:layout/>
      <c:lineChart>
        <c:grouping val="standard"/>
        <c:ser>
          <c:idx val="0"/>
          <c:order val="0"/>
          <c:tx>
            <c:strRef>
              <c:f>'HIV Infections'!$B$5</c:f>
              <c:strCache>
                <c:ptCount val="1"/>
                <c:pt idx="0">
                  <c:v>SMC Only</c:v>
                </c:pt>
              </c:strCache>
            </c:strRef>
          </c:tx>
          <c:spPr>
            <a:ln w="50800"/>
          </c:spPr>
          <c:marker>
            <c:symbol val="none"/>
          </c:marker>
          <c:cat>
            <c:strRef>
              <c:f>'HIV Infections'!$A$6:$A$20</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'HIV Infections'!$B$6:$B$20</c:f>
              <c:numCache>
                <c:formatCode>#,##0</c:formatCode>
                <c:ptCount val="15"/>
                <c:pt idx="0">
                  <c:v>27418</c:v>
                </c:pt>
                <c:pt idx="1">
                  <c:v>27191</c:v>
                </c:pt>
                <c:pt idx="2">
                  <c:v>25839</c:v>
                </c:pt>
                <c:pt idx="3">
                  <c:v>26037</c:v>
                </c:pt>
                <c:pt idx="4">
                  <c:v>25917</c:v>
                </c:pt>
                <c:pt idx="5">
                  <c:v>26044</c:v>
                </c:pt>
                <c:pt idx="6">
                  <c:v>26439</c:v>
                </c:pt>
                <c:pt idx="7">
                  <c:v>27005</c:v>
                </c:pt>
                <c:pt idx="8">
                  <c:v>27617</c:v>
                </c:pt>
                <c:pt idx="9">
                  <c:v>27973</c:v>
                </c:pt>
                <c:pt idx="10">
                  <c:v>28424</c:v>
                </c:pt>
                <c:pt idx="11">
                  <c:v>27504</c:v>
                </c:pt>
                <c:pt idx="12">
                  <c:v>27282</c:v>
                </c:pt>
                <c:pt idx="13">
                  <c:v>26543</c:v>
                </c:pt>
                <c:pt idx="14">
                  <c:v>26720</c:v>
                </c:pt>
              </c:numCache>
            </c:numRef>
          </c:val>
        </c:ser>
        <c:ser>
          <c:idx val="3"/>
          <c:order val="1"/>
          <c:tx>
            <c:strRef>
              <c:f>'HIV Infections'!$E$5</c:f>
              <c:strCache>
                <c:ptCount val="1"/>
                <c:pt idx="0">
                  <c:v>No ACHAP Support</c:v>
                </c:pt>
              </c:strCache>
            </c:strRef>
          </c:tx>
          <c:spPr>
            <a:ln w="50800">
              <a:solidFill>
                <a:srgbClr val="FF0000"/>
              </a:solidFill>
            </a:ln>
          </c:spPr>
          <c:marker>
            <c:symbol val="none"/>
          </c:marker>
          <c:cat>
            <c:strRef>
              <c:f>'HIV Infections'!$A$6:$A$20</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'HIV Infections'!$E$6:$E$20</c:f>
              <c:numCache>
                <c:formatCode>#,##0</c:formatCode>
                <c:ptCount val="15"/>
                <c:pt idx="0">
                  <c:v>27418</c:v>
                </c:pt>
                <c:pt idx="1">
                  <c:v>27191</c:v>
                </c:pt>
                <c:pt idx="2">
                  <c:v>25839</c:v>
                </c:pt>
                <c:pt idx="3">
                  <c:v>26037</c:v>
                </c:pt>
                <c:pt idx="4">
                  <c:v>25917</c:v>
                </c:pt>
                <c:pt idx="5">
                  <c:v>26044</c:v>
                </c:pt>
                <c:pt idx="6">
                  <c:v>26439</c:v>
                </c:pt>
                <c:pt idx="7">
                  <c:v>27005</c:v>
                </c:pt>
                <c:pt idx="8">
                  <c:v>27617</c:v>
                </c:pt>
                <c:pt idx="9">
                  <c:v>28082</c:v>
                </c:pt>
                <c:pt idx="10">
                  <c:v>28659</c:v>
                </c:pt>
                <c:pt idx="11">
                  <c:v>28111</c:v>
                </c:pt>
                <c:pt idx="12">
                  <c:v>28660</c:v>
                </c:pt>
                <c:pt idx="13">
                  <c:v>28994</c:v>
                </c:pt>
                <c:pt idx="14">
                  <c:v>29412</c:v>
                </c:pt>
              </c:numCache>
            </c:numRef>
          </c:val>
        </c:ser>
        <c:marker val="1"/>
        <c:axId val="90326144"/>
        <c:axId val="90328064"/>
      </c:lineChart>
      <c:catAx>
        <c:axId val="90326144"/>
        <c:scaling>
          <c:orientation val="minMax"/>
        </c:scaling>
        <c:axPos val="b"/>
        <c:title>
          <c:tx>
            <c:rich>
              <a:bodyPr/>
              <a:lstStyle/>
              <a:p>
                <a:pPr>
                  <a:defRPr/>
                </a:pPr>
                <a:r>
                  <a:rPr lang="en-US"/>
                  <a:t>Year</a:t>
                </a:r>
              </a:p>
            </c:rich>
          </c:tx>
          <c:layout/>
        </c:title>
        <c:tickLblPos val="nextTo"/>
        <c:txPr>
          <a:bodyPr rot="-2700000"/>
          <a:lstStyle/>
          <a:p>
            <a:pPr>
              <a:defRPr b="1"/>
            </a:pPr>
            <a:endParaRPr lang="en-US"/>
          </a:p>
        </c:txPr>
        <c:crossAx val="90328064"/>
        <c:crosses val="autoZero"/>
        <c:auto val="1"/>
        <c:lblAlgn val="ctr"/>
        <c:lblOffset val="100"/>
      </c:catAx>
      <c:valAx>
        <c:axId val="90328064"/>
        <c:scaling>
          <c:orientation val="minMax"/>
          <c:max val="35000"/>
          <c:min val="0"/>
        </c:scaling>
        <c:axPos val="l"/>
        <c:title>
          <c:tx>
            <c:rich>
              <a:bodyPr rot="-5400000" vert="horz"/>
              <a:lstStyle/>
              <a:p>
                <a:pPr>
                  <a:defRPr/>
                </a:pPr>
                <a:r>
                  <a:rPr lang="en-US"/>
                  <a:t>Infections Averted</a:t>
                </a:r>
              </a:p>
            </c:rich>
          </c:tx>
          <c:layout/>
        </c:title>
        <c:numFmt formatCode="#,##0" sourceLinked="1"/>
        <c:tickLblPos val="nextTo"/>
        <c:crossAx val="90326144"/>
        <c:crosses val="autoZero"/>
        <c:crossBetween val="between"/>
      </c:valAx>
      <c:spPr>
        <a:ln>
          <a:solidFill>
            <a:schemeClr val="accent1"/>
          </a:solidFill>
        </a:ln>
      </c:spPr>
    </c:plotArea>
    <c:legend>
      <c:legendPos val="b"/>
      <c:layout/>
    </c:legend>
    <c:plotVisOnly val="1"/>
  </c:chart>
  <c:txPr>
    <a:bodyPr/>
    <a:lstStyle/>
    <a:p>
      <a:pPr>
        <a:defRPr sz="14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ZA"/>
  <c:chart>
    <c:autoTitleDeleted val="1"/>
    <c:plotArea>
      <c:layout/>
      <c:lineChart>
        <c:grouping val="standard"/>
        <c:ser>
          <c:idx val="0"/>
          <c:order val="0"/>
          <c:tx>
            <c:strRef>
              <c:f>'HIV Infections'!$B$5</c:f>
              <c:strCache>
                <c:ptCount val="1"/>
                <c:pt idx="0">
                  <c:v>SMC Only</c:v>
                </c:pt>
              </c:strCache>
            </c:strRef>
          </c:tx>
          <c:spPr>
            <a:ln w="50800"/>
          </c:spPr>
          <c:marker>
            <c:symbol val="none"/>
          </c:marker>
          <c:cat>
            <c:strRef>
              <c:f>'HIV Infections'!$A$6:$A$20</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'HIV Infections'!$B$6:$B$20</c:f>
              <c:numCache>
                <c:formatCode>#,##0</c:formatCode>
                <c:ptCount val="15"/>
                <c:pt idx="0">
                  <c:v>27418</c:v>
                </c:pt>
                <c:pt idx="1">
                  <c:v>27191</c:v>
                </c:pt>
                <c:pt idx="2">
                  <c:v>25839</c:v>
                </c:pt>
                <c:pt idx="3">
                  <c:v>26037</c:v>
                </c:pt>
                <c:pt idx="4">
                  <c:v>25917</c:v>
                </c:pt>
                <c:pt idx="5">
                  <c:v>26044</c:v>
                </c:pt>
                <c:pt idx="6">
                  <c:v>26439</c:v>
                </c:pt>
                <c:pt idx="7">
                  <c:v>27005</c:v>
                </c:pt>
                <c:pt idx="8">
                  <c:v>27617</c:v>
                </c:pt>
                <c:pt idx="9">
                  <c:v>27973</c:v>
                </c:pt>
                <c:pt idx="10">
                  <c:v>28424</c:v>
                </c:pt>
                <c:pt idx="11">
                  <c:v>27504</c:v>
                </c:pt>
                <c:pt idx="12">
                  <c:v>27282</c:v>
                </c:pt>
                <c:pt idx="13">
                  <c:v>26543</c:v>
                </c:pt>
                <c:pt idx="14">
                  <c:v>26720</c:v>
                </c:pt>
              </c:numCache>
            </c:numRef>
          </c:val>
        </c:ser>
        <c:ser>
          <c:idx val="1"/>
          <c:order val="1"/>
          <c:tx>
            <c:strRef>
              <c:f>'HIV Infections'!$C$5</c:f>
              <c:strCache>
                <c:ptCount val="1"/>
                <c:pt idx="0">
                  <c:v>ART Only</c:v>
                </c:pt>
              </c:strCache>
            </c:strRef>
          </c:tx>
          <c:spPr>
            <a:ln w="50800">
              <a:solidFill>
                <a:srgbClr val="00CC00"/>
              </a:solidFill>
            </a:ln>
          </c:spPr>
          <c:marker>
            <c:symbol val="none"/>
          </c:marker>
          <c:cat>
            <c:strRef>
              <c:f>'HIV Infections'!$A$6:$A$20</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'HIV Infections'!$C$6:$C$20</c:f>
              <c:numCache>
                <c:formatCode>#,##0</c:formatCode>
                <c:ptCount val="15"/>
                <c:pt idx="0">
                  <c:v>27418</c:v>
                </c:pt>
                <c:pt idx="1">
                  <c:v>27191</c:v>
                </c:pt>
                <c:pt idx="2">
                  <c:v>25755</c:v>
                </c:pt>
                <c:pt idx="3">
                  <c:v>25312</c:v>
                </c:pt>
                <c:pt idx="4">
                  <c:v>23874</c:v>
                </c:pt>
                <c:pt idx="5">
                  <c:v>21792</c:v>
                </c:pt>
                <c:pt idx="6">
                  <c:v>20277</c:v>
                </c:pt>
                <c:pt idx="7">
                  <c:v>19236</c:v>
                </c:pt>
                <c:pt idx="8">
                  <c:v>19178</c:v>
                </c:pt>
                <c:pt idx="9">
                  <c:v>17987</c:v>
                </c:pt>
                <c:pt idx="10">
                  <c:v>17251</c:v>
                </c:pt>
                <c:pt idx="11">
                  <c:v>16245</c:v>
                </c:pt>
                <c:pt idx="12">
                  <c:v>14920</c:v>
                </c:pt>
                <c:pt idx="13">
                  <c:v>12336</c:v>
                </c:pt>
                <c:pt idx="14">
                  <c:v>12010</c:v>
                </c:pt>
              </c:numCache>
            </c:numRef>
          </c:val>
        </c:ser>
        <c:ser>
          <c:idx val="3"/>
          <c:order val="2"/>
          <c:tx>
            <c:strRef>
              <c:f>'HIV Infections'!$E$5</c:f>
              <c:strCache>
                <c:ptCount val="1"/>
                <c:pt idx="0">
                  <c:v>No ACHAP Support</c:v>
                </c:pt>
              </c:strCache>
            </c:strRef>
          </c:tx>
          <c:spPr>
            <a:ln w="50800">
              <a:solidFill>
                <a:srgbClr val="FF0000"/>
              </a:solidFill>
            </a:ln>
          </c:spPr>
          <c:marker>
            <c:symbol val="none"/>
          </c:marker>
          <c:cat>
            <c:strRef>
              <c:f>'HIV Infections'!$A$6:$A$20</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'HIV Infections'!$E$6:$E$20</c:f>
              <c:numCache>
                <c:formatCode>#,##0</c:formatCode>
                <c:ptCount val="15"/>
                <c:pt idx="0">
                  <c:v>27418</c:v>
                </c:pt>
                <c:pt idx="1">
                  <c:v>27191</c:v>
                </c:pt>
                <c:pt idx="2">
                  <c:v>25839</c:v>
                </c:pt>
                <c:pt idx="3">
                  <c:v>26037</c:v>
                </c:pt>
                <c:pt idx="4">
                  <c:v>25917</c:v>
                </c:pt>
                <c:pt idx="5">
                  <c:v>26044</c:v>
                </c:pt>
                <c:pt idx="6">
                  <c:v>26439</c:v>
                </c:pt>
                <c:pt idx="7">
                  <c:v>27005</c:v>
                </c:pt>
                <c:pt idx="8">
                  <c:v>27617</c:v>
                </c:pt>
                <c:pt idx="9">
                  <c:v>28082</c:v>
                </c:pt>
                <c:pt idx="10">
                  <c:v>28659</c:v>
                </c:pt>
                <c:pt idx="11">
                  <c:v>28111</c:v>
                </c:pt>
                <c:pt idx="12">
                  <c:v>28660</c:v>
                </c:pt>
                <c:pt idx="13">
                  <c:v>28994</c:v>
                </c:pt>
                <c:pt idx="14">
                  <c:v>29412</c:v>
                </c:pt>
              </c:numCache>
            </c:numRef>
          </c:val>
        </c:ser>
        <c:marker val="1"/>
        <c:axId val="88740608"/>
        <c:axId val="88742528"/>
      </c:lineChart>
      <c:catAx>
        <c:axId val="88740608"/>
        <c:scaling>
          <c:orientation val="minMax"/>
        </c:scaling>
        <c:axPos val="b"/>
        <c:title>
          <c:tx>
            <c:rich>
              <a:bodyPr/>
              <a:lstStyle/>
              <a:p>
                <a:pPr>
                  <a:defRPr/>
                </a:pPr>
                <a:r>
                  <a:rPr lang="en-US"/>
                  <a:t>Year</a:t>
                </a:r>
              </a:p>
            </c:rich>
          </c:tx>
          <c:layout/>
        </c:title>
        <c:tickLblPos val="nextTo"/>
        <c:txPr>
          <a:bodyPr rot="-2700000"/>
          <a:lstStyle/>
          <a:p>
            <a:pPr>
              <a:defRPr b="1"/>
            </a:pPr>
            <a:endParaRPr lang="en-US"/>
          </a:p>
        </c:txPr>
        <c:crossAx val="88742528"/>
        <c:crosses val="autoZero"/>
        <c:auto val="1"/>
        <c:lblAlgn val="ctr"/>
        <c:lblOffset val="100"/>
      </c:catAx>
      <c:valAx>
        <c:axId val="88742528"/>
        <c:scaling>
          <c:orientation val="minMax"/>
          <c:max val="35000"/>
          <c:min val="0"/>
        </c:scaling>
        <c:axPos val="l"/>
        <c:title>
          <c:tx>
            <c:rich>
              <a:bodyPr rot="-5400000" vert="horz"/>
              <a:lstStyle/>
              <a:p>
                <a:pPr>
                  <a:defRPr/>
                </a:pPr>
                <a:r>
                  <a:rPr lang="en-US"/>
                  <a:t>Infections Averted</a:t>
                </a:r>
              </a:p>
            </c:rich>
          </c:tx>
          <c:layout/>
        </c:title>
        <c:numFmt formatCode="#,##0" sourceLinked="1"/>
        <c:tickLblPos val="nextTo"/>
        <c:crossAx val="88740608"/>
        <c:crosses val="autoZero"/>
        <c:crossBetween val="between"/>
      </c:valAx>
      <c:spPr>
        <a:ln>
          <a:solidFill>
            <a:schemeClr val="accent1"/>
          </a:solidFill>
        </a:ln>
      </c:spPr>
    </c:plotArea>
    <c:legend>
      <c:legendPos val="b"/>
      <c:layout/>
    </c:legend>
    <c:plotVisOnly val="1"/>
  </c:chart>
  <c:txPr>
    <a:bodyPr/>
    <a:lstStyle/>
    <a:p>
      <a:pPr>
        <a:defRPr sz="14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ZA"/>
  <c:chart>
    <c:autoTitleDeleted val="1"/>
    <c:plotArea>
      <c:layout/>
      <c:lineChart>
        <c:grouping val="standard"/>
        <c:ser>
          <c:idx val="0"/>
          <c:order val="0"/>
          <c:tx>
            <c:strRef>
              <c:f>'HIV Infections'!$B$5</c:f>
              <c:strCache>
                <c:ptCount val="1"/>
                <c:pt idx="0">
                  <c:v>SMC Only</c:v>
                </c:pt>
              </c:strCache>
            </c:strRef>
          </c:tx>
          <c:spPr>
            <a:ln w="50800"/>
          </c:spPr>
          <c:marker>
            <c:symbol val="none"/>
          </c:marker>
          <c:cat>
            <c:strRef>
              <c:f>'HIV Infections'!$A$6:$A$20</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'HIV Infections'!$B$6:$B$20</c:f>
              <c:numCache>
                <c:formatCode>#,##0</c:formatCode>
                <c:ptCount val="15"/>
                <c:pt idx="0">
                  <c:v>27418</c:v>
                </c:pt>
                <c:pt idx="1">
                  <c:v>27191</c:v>
                </c:pt>
                <c:pt idx="2">
                  <c:v>25839</c:v>
                </c:pt>
                <c:pt idx="3">
                  <c:v>26037</c:v>
                </c:pt>
                <c:pt idx="4">
                  <c:v>25917</c:v>
                </c:pt>
                <c:pt idx="5">
                  <c:v>26044</c:v>
                </c:pt>
                <c:pt idx="6">
                  <c:v>26439</c:v>
                </c:pt>
                <c:pt idx="7">
                  <c:v>27005</c:v>
                </c:pt>
                <c:pt idx="8">
                  <c:v>27617</c:v>
                </c:pt>
                <c:pt idx="9">
                  <c:v>27973</c:v>
                </c:pt>
                <c:pt idx="10">
                  <c:v>28424</c:v>
                </c:pt>
                <c:pt idx="11">
                  <c:v>27504</c:v>
                </c:pt>
                <c:pt idx="12">
                  <c:v>27282</c:v>
                </c:pt>
                <c:pt idx="13">
                  <c:v>26543</c:v>
                </c:pt>
                <c:pt idx="14">
                  <c:v>26720</c:v>
                </c:pt>
              </c:numCache>
            </c:numRef>
          </c:val>
        </c:ser>
        <c:ser>
          <c:idx val="1"/>
          <c:order val="1"/>
          <c:tx>
            <c:strRef>
              <c:f>'HIV Infections'!$C$5</c:f>
              <c:strCache>
                <c:ptCount val="1"/>
                <c:pt idx="0">
                  <c:v>ART Only</c:v>
                </c:pt>
              </c:strCache>
            </c:strRef>
          </c:tx>
          <c:spPr>
            <a:ln w="50800">
              <a:solidFill>
                <a:srgbClr val="00CC00"/>
              </a:solidFill>
            </a:ln>
          </c:spPr>
          <c:marker>
            <c:symbol val="none"/>
          </c:marker>
          <c:cat>
            <c:strRef>
              <c:f>'HIV Infections'!$A$6:$A$20</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'HIV Infections'!$C$6:$C$20</c:f>
              <c:numCache>
                <c:formatCode>#,##0</c:formatCode>
                <c:ptCount val="15"/>
                <c:pt idx="0">
                  <c:v>27418</c:v>
                </c:pt>
                <c:pt idx="1">
                  <c:v>27191</c:v>
                </c:pt>
                <c:pt idx="2">
                  <c:v>25755</c:v>
                </c:pt>
                <c:pt idx="3">
                  <c:v>25312</c:v>
                </c:pt>
                <c:pt idx="4">
                  <c:v>23874</c:v>
                </c:pt>
                <c:pt idx="5">
                  <c:v>21792</c:v>
                </c:pt>
                <c:pt idx="6">
                  <c:v>20277</c:v>
                </c:pt>
                <c:pt idx="7">
                  <c:v>19236</c:v>
                </c:pt>
                <c:pt idx="8">
                  <c:v>19178</c:v>
                </c:pt>
                <c:pt idx="9">
                  <c:v>17987</c:v>
                </c:pt>
                <c:pt idx="10">
                  <c:v>17251</c:v>
                </c:pt>
                <c:pt idx="11">
                  <c:v>16245</c:v>
                </c:pt>
                <c:pt idx="12">
                  <c:v>14920</c:v>
                </c:pt>
                <c:pt idx="13">
                  <c:v>12336</c:v>
                </c:pt>
                <c:pt idx="14">
                  <c:v>12010</c:v>
                </c:pt>
              </c:numCache>
            </c:numRef>
          </c:val>
        </c:ser>
        <c:ser>
          <c:idx val="2"/>
          <c:order val="2"/>
          <c:tx>
            <c:strRef>
              <c:f>'HIV Infections'!$D$5</c:f>
              <c:strCache>
                <c:ptCount val="1"/>
                <c:pt idx="0">
                  <c:v>SMC/ART Support</c:v>
                </c:pt>
              </c:strCache>
            </c:strRef>
          </c:tx>
          <c:spPr>
            <a:ln w="50800">
              <a:solidFill>
                <a:srgbClr val="FFC000"/>
              </a:solidFill>
            </a:ln>
          </c:spPr>
          <c:marker>
            <c:symbol val="none"/>
          </c:marker>
          <c:cat>
            <c:strRef>
              <c:f>'HIV Infections'!$A$6:$A$20</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'HIV Infections'!$D$6:$D$20</c:f>
              <c:numCache>
                <c:formatCode>#,##0</c:formatCode>
                <c:ptCount val="15"/>
                <c:pt idx="0">
                  <c:v>27418</c:v>
                </c:pt>
                <c:pt idx="1">
                  <c:v>27191</c:v>
                </c:pt>
                <c:pt idx="2">
                  <c:v>25755</c:v>
                </c:pt>
                <c:pt idx="3">
                  <c:v>25312</c:v>
                </c:pt>
                <c:pt idx="4">
                  <c:v>23874</c:v>
                </c:pt>
                <c:pt idx="5">
                  <c:v>21792</c:v>
                </c:pt>
                <c:pt idx="6">
                  <c:v>20277</c:v>
                </c:pt>
                <c:pt idx="7">
                  <c:v>19236</c:v>
                </c:pt>
                <c:pt idx="8">
                  <c:v>19178</c:v>
                </c:pt>
                <c:pt idx="9">
                  <c:v>17915</c:v>
                </c:pt>
                <c:pt idx="10">
                  <c:v>17103</c:v>
                </c:pt>
                <c:pt idx="11">
                  <c:v>15877</c:v>
                </c:pt>
                <c:pt idx="12">
                  <c:v>14154</c:v>
                </c:pt>
                <c:pt idx="13">
                  <c:v>11178</c:v>
                </c:pt>
                <c:pt idx="14">
                  <c:v>10762</c:v>
                </c:pt>
              </c:numCache>
            </c:numRef>
          </c:val>
        </c:ser>
        <c:ser>
          <c:idx val="3"/>
          <c:order val="3"/>
          <c:tx>
            <c:strRef>
              <c:f>'HIV Infections'!$E$5</c:f>
              <c:strCache>
                <c:ptCount val="1"/>
                <c:pt idx="0">
                  <c:v>No ACHAP Support</c:v>
                </c:pt>
              </c:strCache>
            </c:strRef>
          </c:tx>
          <c:spPr>
            <a:ln w="50800">
              <a:solidFill>
                <a:srgbClr val="FF0000"/>
              </a:solidFill>
            </a:ln>
          </c:spPr>
          <c:marker>
            <c:symbol val="none"/>
          </c:marker>
          <c:cat>
            <c:strRef>
              <c:f>'HIV Infections'!$A$6:$A$20</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'HIV Infections'!$E$6:$E$20</c:f>
              <c:numCache>
                <c:formatCode>#,##0</c:formatCode>
                <c:ptCount val="15"/>
                <c:pt idx="0">
                  <c:v>27418</c:v>
                </c:pt>
                <c:pt idx="1">
                  <c:v>27191</c:v>
                </c:pt>
                <c:pt idx="2">
                  <c:v>25839</c:v>
                </c:pt>
                <c:pt idx="3">
                  <c:v>26037</c:v>
                </c:pt>
                <c:pt idx="4">
                  <c:v>25917</c:v>
                </c:pt>
                <c:pt idx="5">
                  <c:v>26044</c:v>
                </c:pt>
                <c:pt idx="6">
                  <c:v>26439</c:v>
                </c:pt>
                <c:pt idx="7">
                  <c:v>27005</c:v>
                </c:pt>
                <c:pt idx="8">
                  <c:v>27617</c:v>
                </c:pt>
                <c:pt idx="9">
                  <c:v>28082</c:v>
                </c:pt>
                <c:pt idx="10">
                  <c:v>28659</c:v>
                </c:pt>
                <c:pt idx="11">
                  <c:v>28111</c:v>
                </c:pt>
                <c:pt idx="12">
                  <c:v>28660</c:v>
                </c:pt>
                <c:pt idx="13">
                  <c:v>28994</c:v>
                </c:pt>
                <c:pt idx="14">
                  <c:v>29412</c:v>
                </c:pt>
              </c:numCache>
            </c:numRef>
          </c:val>
        </c:ser>
        <c:marker val="1"/>
        <c:axId val="88781952"/>
        <c:axId val="88783872"/>
      </c:lineChart>
      <c:catAx>
        <c:axId val="88781952"/>
        <c:scaling>
          <c:orientation val="minMax"/>
        </c:scaling>
        <c:axPos val="b"/>
        <c:title>
          <c:tx>
            <c:rich>
              <a:bodyPr/>
              <a:lstStyle/>
              <a:p>
                <a:pPr>
                  <a:defRPr/>
                </a:pPr>
                <a:r>
                  <a:rPr lang="en-US"/>
                  <a:t>Year</a:t>
                </a:r>
              </a:p>
            </c:rich>
          </c:tx>
          <c:layout/>
        </c:title>
        <c:tickLblPos val="nextTo"/>
        <c:txPr>
          <a:bodyPr rot="-2700000"/>
          <a:lstStyle/>
          <a:p>
            <a:pPr>
              <a:defRPr b="1"/>
            </a:pPr>
            <a:endParaRPr lang="en-US"/>
          </a:p>
        </c:txPr>
        <c:crossAx val="88783872"/>
        <c:crosses val="autoZero"/>
        <c:auto val="1"/>
        <c:lblAlgn val="ctr"/>
        <c:lblOffset val="100"/>
      </c:catAx>
      <c:valAx>
        <c:axId val="88783872"/>
        <c:scaling>
          <c:orientation val="minMax"/>
        </c:scaling>
        <c:axPos val="l"/>
        <c:title>
          <c:tx>
            <c:rich>
              <a:bodyPr rot="-5400000" vert="horz"/>
              <a:lstStyle/>
              <a:p>
                <a:pPr>
                  <a:defRPr/>
                </a:pPr>
                <a:r>
                  <a:rPr lang="en-US" dirty="0" smtClean="0"/>
                  <a:t>Infections</a:t>
                </a:r>
                <a:endParaRPr lang="en-US" dirty="0"/>
              </a:p>
            </c:rich>
          </c:tx>
          <c:layout/>
        </c:title>
        <c:numFmt formatCode="#,##0" sourceLinked="1"/>
        <c:tickLblPos val="nextTo"/>
        <c:crossAx val="88781952"/>
        <c:crosses val="autoZero"/>
        <c:crossBetween val="between"/>
      </c:valAx>
      <c:spPr>
        <a:ln>
          <a:solidFill>
            <a:schemeClr val="accent1"/>
          </a:solidFill>
        </a:ln>
      </c:spPr>
    </c:plotArea>
    <c:legend>
      <c:legendPos val="b"/>
      <c:layout/>
    </c:legend>
    <c:plotVisOnly val="1"/>
  </c:chart>
  <c:txPr>
    <a:bodyPr/>
    <a:lstStyle/>
    <a:p>
      <a:pPr>
        <a:defRPr sz="14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ZA"/>
  <c:chart>
    <c:title>
      <c:tx>
        <c:rich>
          <a:bodyPr/>
          <a:lstStyle/>
          <a:p>
            <a:pPr>
              <a:defRPr/>
            </a:pPr>
            <a:r>
              <a:rPr lang="en-US" sz="1800" b="1" i="0" u="none" strike="noStrike" baseline="0" dirty="0"/>
              <a:t>Number of HIV-related deaths by year and ACHAP Support</a:t>
            </a:r>
            <a:endParaRPr lang="en-ZA" dirty="0"/>
          </a:p>
        </c:rich>
      </c:tx>
      <c:layout/>
    </c:title>
    <c:plotArea>
      <c:layout/>
      <c:lineChart>
        <c:grouping val="standard"/>
        <c:ser>
          <c:idx val="0"/>
          <c:order val="0"/>
          <c:tx>
            <c:strRef>
              <c:f>'HIV Deaths'!$B$3</c:f>
              <c:strCache>
                <c:ptCount val="1"/>
                <c:pt idx="0">
                  <c:v>No ACHAP Support</c:v>
                </c:pt>
              </c:strCache>
            </c:strRef>
          </c:tx>
          <c:spPr>
            <a:ln w="63500"/>
          </c:spPr>
          <c:marker>
            <c:symbol val="none"/>
          </c:marker>
          <c:cat>
            <c:strRef>
              <c:f>'HIV Deaths'!$A$4:$A$18</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'HIV Deaths'!$B$4:$B$18</c:f>
              <c:numCache>
                <c:formatCode>#,##0</c:formatCode>
                <c:ptCount val="15"/>
                <c:pt idx="0">
                  <c:v>18637</c:v>
                </c:pt>
                <c:pt idx="1">
                  <c:v>19966</c:v>
                </c:pt>
                <c:pt idx="2">
                  <c:v>20890</c:v>
                </c:pt>
                <c:pt idx="3">
                  <c:v>21856</c:v>
                </c:pt>
                <c:pt idx="4">
                  <c:v>22436</c:v>
                </c:pt>
                <c:pt idx="5">
                  <c:v>22751</c:v>
                </c:pt>
                <c:pt idx="6">
                  <c:v>23020</c:v>
                </c:pt>
                <c:pt idx="7">
                  <c:v>23270</c:v>
                </c:pt>
                <c:pt idx="8">
                  <c:v>23519</c:v>
                </c:pt>
                <c:pt idx="9">
                  <c:v>23719</c:v>
                </c:pt>
                <c:pt idx="10">
                  <c:v>23906</c:v>
                </c:pt>
                <c:pt idx="11">
                  <c:v>24078</c:v>
                </c:pt>
                <c:pt idx="12">
                  <c:v>24265</c:v>
                </c:pt>
                <c:pt idx="13">
                  <c:v>24501</c:v>
                </c:pt>
                <c:pt idx="14">
                  <c:v>24845</c:v>
                </c:pt>
              </c:numCache>
            </c:numRef>
          </c:val>
        </c:ser>
        <c:ser>
          <c:idx val="1"/>
          <c:order val="1"/>
          <c:tx>
            <c:strRef>
              <c:f>'HIV Deaths'!$C$3</c:f>
              <c:strCache>
                <c:ptCount val="1"/>
                <c:pt idx="0">
                  <c:v>With ACHAP Supported Programmes</c:v>
                </c:pt>
              </c:strCache>
            </c:strRef>
          </c:tx>
          <c:spPr>
            <a:ln w="63500"/>
          </c:spPr>
          <c:marker>
            <c:symbol val="none"/>
          </c:marker>
          <c:cat>
            <c:strRef>
              <c:f>'HIV Deaths'!$A$4:$A$18</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'HIV Deaths'!$C$4:$C$18</c:f>
              <c:numCache>
                <c:formatCode>#,##0</c:formatCode>
                <c:ptCount val="15"/>
                <c:pt idx="0">
                  <c:v>18637</c:v>
                </c:pt>
                <c:pt idx="1">
                  <c:v>19966</c:v>
                </c:pt>
                <c:pt idx="2">
                  <c:v>20669</c:v>
                </c:pt>
                <c:pt idx="3">
                  <c:v>19732</c:v>
                </c:pt>
                <c:pt idx="4">
                  <c:v>16671</c:v>
                </c:pt>
                <c:pt idx="5">
                  <c:v>12085</c:v>
                </c:pt>
                <c:pt idx="6">
                  <c:v>9442</c:v>
                </c:pt>
                <c:pt idx="7">
                  <c:v>8096</c:v>
                </c:pt>
                <c:pt idx="8">
                  <c:v>8486</c:v>
                </c:pt>
                <c:pt idx="9">
                  <c:v>7651</c:v>
                </c:pt>
                <c:pt idx="10">
                  <c:v>7099</c:v>
                </c:pt>
                <c:pt idx="11">
                  <c:v>6761</c:v>
                </c:pt>
                <c:pt idx="12">
                  <c:v>6466</c:v>
                </c:pt>
                <c:pt idx="13">
                  <c:v>6692</c:v>
                </c:pt>
                <c:pt idx="14">
                  <c:v>7505</c:v>
                </c:pt>
              </c:numCache>
            </c:numRef>
          </c:val>
        </c:ser>
        <c:marker val="1"/>
        <c:axId val="91709440"/>
        <c:axId val="91710976"/>
      </c:lineChart>
      <c:catAx>
        <c:axId val="91709440"/>
        <c:scaling>
          <c:orientation val="minMax"/>
        </c:scaling>
        <c:axPos val="b"/>
        <c:tickLblPos val="nextTo"/>
        <c:txPr>
          <a:bodyPr rot="-2700000"/>
          <a:lstStyle/>
          <a:p>
            <a:pPr>
              <a:defRPr sz="1400" b="1"/>
            </a:pPr>
            <a:endParaRPr lang="en-US"/>
          </a:p>
        </c:txPr>
        <c:crossAx val="91710976"/>
        <c:crosses val="autoZero"/>
        <c:auto val="1"/>
        <c:lblAlgn val="ctr"/>
        <c:lblOffset val="100"/>
      </c:catAx>
      <c:valAx>
        <c:axId val="91710976"/>
        <c:scaling>
          <c:orientation val="minMax"/>
          <c:max val="30000"/>
          <c:min val="0"/>
        </c:scaling>
        <c:axPos val="l"/>
        <c:majorGridlines/>
        <c:numFmt formatCode="#,##0" sourceLinked="1"/>
        <c:tickLblPos val="nextTo"/>
        <c:txPr>
          <a:bodyPr/>
          <a:lstStyle/>
          <a:p>
            <a:pPr>
              <a:defRPr sz="1400"/>
            </a:pPr>
            <a:endParaRPr lang="en-US"/>
          </a:p>
        </c:txPr>
        <c:crossAx val="91709440"/>
        <c:crosses val="autoZero"/>
        <c:crossBetween val="between"/>
      </c:valAx>
    </c:plotArea>
    <c:legend>
      <c:legendPos val="b"/>
      <c:layout/>
      <c:txPr>
        <a:bodyPr/>
        <a:lstStyle/>
        <a:p>
          <a:pPr>
            <a:defRPr sz="1400" b="1"/>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ZA"/>
  <c:chart>
    <c:autoTitleDeleted val="1"/>
    <c:plotArea>
      <c:layout>
        <c:manualLayout>
          <c:layoutTarget val="inner"/>
          <c:xMode val="edge"/>
          <c:yMode val="edge"/>
          <c:x val="0.13453467156113008"/>
          <c:y val="0.11600353143417083"/>
          <c:w val="0.84317935943369393"/>
          <c:h val="0.63389764354700329"/>
        </c:manualLayout>
      </c:layout>
      <c:lineChart>
        <c:grouping val="standard"/>
        <c:ser>
          <c:idx val="4"/>
          <c:order val="0"/>
          <c:tx>
            <c:v>No Program, Total</c:v>
          </c:tx>
          <c:spPr>
            <a:ln w="28575" cap="rnd">
              <a:solidFill>
                <a:schemeClr val="accent1"/>
              </a:solidFill>
              <a:prstDash val="sysDash"/>
              <a:round/>
            </a:ln>
            <a:effectLst/>
          </c:spPr>
          <c:marker>
            <c:symbol val="none"/>
          </c:marker>
          <c:cat>
            <c:numRef>
              <c:f>'Scenario, No Program'!$B$2:$AF$2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No Program'!$B$15:$AF$15</c:f>
              <c:numCache>
                <c:formatCode>#,##0.00</c:formatCode>
                <c:ptCount val="31"/>
                <c:pt idx="0">
                  <c:v>1425.8139819999999</c:v>
                </c:pt>
                <c:pt idx="1">
                  <c:v>1653.9913570000001</c:v>
                </c:pt>
                <c:pt idx="2">
                  <c:v>1968.4012299999999</c:v>
                </c:pt>
                <c:pt idx="3">
                  <c:v>2395.5358530000012</c:v>
                </c:pt>
                <c:pt idx="4">
                  <c:v>2953.6848869999862</c:v>
                </c:pt>
                <c:pt idx="5">
                  <c:v>3633.8001260000128</c:v>
                </c:pt>
                <c:pt idx="6">
                  <c:v>4359.2728040000002</c:v>
                </c:pt>
                <c:pt idx="7">
                  <c:v>4986.310485</c:v>
                </c:pt>
                <c:pt idx="8">
                  <c:v>5384.9816879999998</c:v>
                </c:pt>
                <c:pt idx="9">
                  <c:v>5532.2264380000024</c:v>
                </c:pt>
                <c:pt idx="10">
                  <c:v>5503.5451630000034</c:v>
                </c:pt>
                <c:pt idx="11">
                  <c:v>5391.032048</c:v>
                </c:pt>
                <c:pt idx="12">
                  <c:v>5247.6620660000435</c:v>
                </c:pt>
                <c:pt idx="13">
                  <c:v>5091.2753979999707</c:v>
                </c:pt>
                <c:pt idx="14">
                  <c:v>4908.2699260000054</c:v>
                </c:pt>
                <c:pt idx="15">
                  <c:v>4717.2306050000007</c:v>
                </c:pt>
                <c:pt idx="16">
                  <c:v>4532.2348009999996</c:v>
                </c:pt>
                <c:pt idx="17">
                  <c:v>4351.8411500000002</c:v>
                </c:pt>
                <c:pt idx="18">
                  <c:v>4181.5854600000002</c:v>
                </c:pt>
                <c:pt idx="19">
                  <c:v>4023.6392820000001</c:v>
                </c:pt>
                <c:pt idx="20">
                  <c:v>3878.3782080000001</c:v>
                </c:pt>
                <c:pt idx="21">
                  <c:v>3745.7485529999999</c:v>
                </c:pt>
                <c:pt idx="22">
                  <c:v>3624.1500320000123</c:v>
                </c:pt>
                <c:pt idx="23">
                  <c:v>3511.2444109999997</c:v>
                </c:pt>
                <c:pt idx="24">
                  <c:v>3404.0872720000002</c:v>
                </c:pt>
                <c:pt idx="25">
                  <c:v>3305.2107180000012</c:v>
                </c:pt>
                <c:pt idx="26">
                  <c:v>3217.5420849999987</c:v>
                </c:pt>
                <c:pt idx="27">
                  <c:v>3141.8187940000012</c:v>
                </c:pt>
                <c:pt idx="28">
                  <c:v>3078.6154459999998</c:v>
                </c:pt>
                <c:pt idx="29">
                  <c:v>3027.1920140000002</c:v>
                </c:pt>
                <c:pt idx="30">
                  <c:v>2986.3922910000001</c:v>
                </c:pt>
              </c:numCache>
            </c:numRef>
          </c:val>
        </c:ser>
        <c:ser>
          <c:idx val="0"/>
          <c:order val="1"/>
          <c:tx>
            <c:v>With Program, Total</c:v>
          </c:tx>
          <c:spPr>
            <a:ln w="28575" cap="rnd">
              <a:solidFill>
                <a:schemeClr val="accent1"/>
              </a:solidFill>
              <a:round/>
            </a:ln>
            <a:effectLst/>
          </c:spPr>
          <c:marker>
            <c:symbol val="none"/>
          </c:marker>
          <c:cat>
            <c:numRef>
              <c:f>'Scenario, Program (ART+MC)'!$B$2:$AF$2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Program (ART+MC)'!$B$15:$AF$15</c:f>
              <c:numCache>
                <c:formatCode>#,##0.00</c:formatCode>
                <c:ptCount val="31"/>
                <c:pt idx="0">
                  <c:v>1425.8139819999999</c:v>
                </c:pt>
                <c:pt idx="1">
                  <c:v>1653.9913570000001</c:v>
                </c:pt>
                <c:pt idx="2">
                  <c:v>1968.4012299999999</c:v>
                </c:pt>
                <c:pt idx="3">
                  <c:v>2395.5358530000012</c:v>
                </c:pt>
                <c:pt idx="4">
                  <c:v>2953.6848869999862</c:v>
                </c:pt>
                <c:pt idx="5">
                  <c:v>3633.8001260000128</c:v>
                </c:pt>
                <c:pt idx="6">
                  <c:v>4359.2728040000002</c:v>
                </c:pt>
                <c:pt idx="7">
                  <c:v>4986.310485</c:v>
                </c:pt>
                <c:pt idx="8">
                  <c:v>5384.9816879999998</c:v>
                </c:pt>
                <c:pt idx="9">
                  <c:v>5532.2264380000024</c:v>
                </c:pt>
                <c:pt idx="10">
                  <c:v>5503.5451630000034</c:v>
                </c:pt>
                <c:pt idx="11">
                  <c:v>5391.032048</c:v>
                </c:pt>
                <c:pt idx="12">
                  <c:v>5219.4267120000004</c:v>
                </c:pt>
                <c:pt idx="13">
                  <c:v>4991.8056410000054</c:v>
                </c:pt>
                <c:pt idx="14">
                  <c:v>4700.2897019999991</c:v>
                </c:pt>
                <c:pt idx="15">
                  <c:v>4407.0745620000007</c:v>
                </c:pt>
                <c:pt idx="16">
                  <c:v>4143.3997129999998</c:v>
                </c:pt>
                <c:pt idx="17">
                  <c:v>3887.7678499999829</c:v>
                </c:pt>
                <c:pt idx="18">
                  <c:v>3565.5011910000012</c:v>
                </c:pt>
                <c:pt idx="19">
                  <c:v>3253.1729679999999</c:v>
                </c:pt>
                <c:pt idx="20">
                  <c:v>2977.8954540000022</c:v>
                </c:pt>
                <c:pt idx="21">
                  <c:v>2708.9904540000002</c:v>
                </c:pt>
                <c:pt idx="22">
                  <c:v>2336.0664689999853</c:v>
                </c:pt>
                <c:pt idx="23">
                  <c:v>1881.197752</c:v>
                </c:pt>
                <c:pt idx="24">
                  <c:v>1743.0219339999999</c:v>
                </c:pt>
                <c:pt idx="25">
                  <c:v>1560.252526</c:v>
                </c:pt>
                <c:pt idx="26">
                  <c:v>1437.2456610000095</c:v>
                </c:pt>
                <c:pt idx="27">
                  <c:v>1348.252714</c:v>
                </c:pt>
                <c:pt idx="28">
                  <c:v>1285.5250370000001</c:v>
                </c:pt>
                <c:pt idx="29">
                  <c:v>1241.7842379999934</c:v>
                </c:pt>
                <c:pt idx="30">
                  <c:v>1213.0222530000001</c:v>
                </c:pt>
              </c:numCache>
            </c:numRef>
          </c:val>
        </c:ser>
        <c:ser>
          <c:idx val="5"/>
          <c:order val="2"/>
          <c:tx>
            <c:v>No Program, HIV-</c:v>
          </c:tx>
          <c:spPr>
            <a:ln w="28575" cap="rnd">
              <a:solidFill>
                <a:schemeClr val="accent2"/>
              </a:solidFill>
              <a:prstDash val="sysDash"/>
              <a:round/>
            </a:ln>
            <a:effectLst/>
          </c:spPr>
          <c:marker>
            <c:symbol val="none"/>
          </c:marker>
          <c:cat>
            <c:numRef>
              <c:f>'Scenario, No Program'!$B$2:$AF$2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No Program'!$B$16:$AF$16</c:f>
              <c:numCache>
                <c:formatCode>#,##0.00</c:formatCode>
                <c:ptCount val="31"/>
                <c:pt idx="0">
                  <c:v>1229.177351</c:v>
                </c:pt>
                <c:pt idx="1">
                  <c:v>1314.5811899999999</c:v>
                </c:pt>
                <c:pt idx="2">
                  <c:v>1408.4088530000088</c:v>
                </c:pt>
                <c:pt idx="3">
                  <c:v>1510.7870290000001</c:v>
                </c:pt>
                <c:pt idx="4">
                  <c:v>1617.0738999999999</c:v>
                </c:pt>
                <c:pt idx="5">
                  <c:v>1711.837002</c:v>
                </c:pt>
                <c:pt idx="6">
                  <c:v>1763.0371250000001</c:v>
                </c:pt>
                <c:pt idx="7">
                  <c:v>1741.4825189999999</c:v>
                </c:pt>
                <c:pt idx="8">
                  <c:v>1647.325642</c:v>
                </c:pt>
                <c:pt idx="9">
                  <c:v>1515.0865810000064</c:v>
                </c:pt>
                <c:pt idx="10">
                  <c:v>1384.5866390000001</c:v>
                </c:pt>
                <c:pt idx="11">
                  <c:v>1276.6171219999999</c:v>
                </c:pt>
                <c:pt idx="12">
                  <c:v>1195.413802</c:v>
                </c:pt>
                <c:pt idx="13">
                  <c:v>1147.0127649999999</c:v>
                </c:pt>
                <c:pt idx="14">
                  <c:v>1113.984277</c:v>
                </c:pt>
                <c:pt idx="15">
                  <c:v>1087.1156229999999</c:v>
                </c:pt>
                <c:pt idx="16">
                  <c:v>1061.7442119999998</c:v>
                </c:pt>
                <c:pt idx="17">
                  <c:v>1037.1477829999999</c:v>
                </c:pt>
                <c:pt idx="18">
                  <c:v>1013.9658179999979</c:v>
                </c:pt>
                <c:pt idx="19" formatCode="General">
                  <c:v>993.09746899999948</c:v>
                </c:pt>
                <c:pt idx="20" formatCode="General">
                  <c:v>974.59529999999938</c:v>
                </c:pt>
                <c:pt idx="21" formatCode="General">
                  <c:v>958.44181399999798</c:v>
                </c:pt>
                <c:pt idx="22" formatCode="General">
                  <c:v>944.08351000000005</c:v>
                </c:pt>
                <c:pt idx="23" formatCode="General">
                  <c:v>931.77539500000353</c:v>
                </c:pt>
                <c:pt idx="24" formatCode="General">
                  <c:v>920.07042100000001</c:v>
                </c:pt>
                <c:pt idx="25" formatCode="General">
                  <c:v>908.57585500000005</c:v>
                </c:pt>
                <c:pt idx="26" formatCode="General">
                  <c:v>897.59699799999999</c:v>
                </c:pt>
                <c:pt idx="27" formatCode="General">
                  <c:v>887.83243299999947</c:v>
                </c:pt>
                <c:pt idx="28" formatCode="General">
                  <c:v>879.81254399999796</c:v>
                </c:pt>
                <c:pt idx="29" formatCode="General">
                  <c:v>873.85242599999549</c:v>
                </c:pt>
                <c:pt idx="30" formatCode="General">
                  <c:v>869.69043300000055</c:v>
                </c:pt>
              </c:numCache>
            </c:numRef>
          </c:val>
        </c:ser>
        <c:ser>
          <c:idx val="1"/>
          <c:order val="3"/>
          <c:tx>
            <c:v>With Program, HIV-</c:v>
          </c:tx>
          <c:spPr>
            <a:ln w="28575" cap="rnd">
              <a:solidFill>
                <a:schemeClr val="accent2"/>
              </a:solidFill>
              <a:round/>
            </a:ln>
            <a:effectLst/>
          </c:spPr>
          <c:marker>
            <c:symbol val="none"/>
          </c:marker>
          <c:cat>
            <c:numRef>
              <c:f>'Scenario, Program (ART+MC)'!$B$2:$AF$2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Program (ART+MC)'!$B$16:$AF$16</c:f>
              <c:numCache>
                <c:formatCode>#,##0.00</c:formatCode>
                <c:ptCount val="31"/>
                <c:pt idx="0">
                  <c:v>1229.177351</c:v>
                </c:pt>
                <c:pt idx="1">
                  <c:v>1314.5811899999999</c:v>
                </c:pt>
                <c:pt idx="2">
                  <c:v>1408.4088530000088</c:v>
                </c:pt>
                <c:pt idx="3">
                  <c:v>1510.7870290000001</c:v>
                </c:pt>
                <c:pt idx="4">
                  <c:v>1617.0738999999999</c:v>
                </c:pt>
                <c:pt idx="5">
                  <c:v>1711.837002</c:v>
                </c:pt>
                <c:pt idx="6">
                  <c:v>1763.0371250000001</c:v>
                </c:pt>
                <c:pt idx="7">
                  <c:v>1741.4825189999999</c:v>
                </c:pt>
                <c:pt idx="8">
                  <c:v>1647.325642</c:v>
                </c:pt>
                <c:pt idx="9">
                  <c:v>1515.0865810000064</c:v>
                </c:pt>
                <c:pt idx="10">
                  <c:v>1384.5866390000001</c:v>
                </c:pt>
                <c:pt idx="11">
                  <c:v>1276.6171219999999</c:v>
                </c:pt>
                <c:pt idx="12">
                  <c:v>1195.4173969999999</c:v>
                </c:pt>
                <c:pt idx="13">
                  <c:v>1147.585221</c:v>
                </c:pt>
                <c:pt idx="14">
                  <c:v>1118.8579010000001</c:v>
                </c:pt>
                <c:pt idx="15">
                  <c:v>1101.4977900000001</c:v>
                </c:pt>
                <c:pt idx="16">
                  <c:v>1087.7528520000001</c:v>
                </c:pt>
                <c:pt idx="17">
                  <c:v>1069.7716789999999</c:v>
                </c:pt>
                <c:pt idx="18">
                  <c:v>1045.6752259999998</c:v>
                </c:pt>
                <c:pt idx="19">
                  <c:v>1017.6351589999994</c:v>
                </c:pt>
                <c:pt idx="20" formatCode="General">
                  <c:v>984.05241999999748</c:v>
                </c:pt>
                <c:pt idx="21" formatCode="General">
                  <c:v>944.10510299999999</c:v>
                </c:pt>
                <c:pt idx="22" formatCode="General">
                  <c:v>903.05185299999948</c:v>
                </c:pt>
                <c:pt idx="23" formatCode="General">
                  <c:v>861.60150099999998</c:v>
                </c:pt>
                <c:pt idx="24" formatCode="General">
                  <c:v>816.23477200000355</c:v>
                </c:pt>
                <c:pt idx="25" formatCode="General">
                  <c:v>770.29717500000004</c:v>
                </c:pt>
                <c:pt idx="26" formatCode="General">
                  <c:v>727.91645499999947</c:v>
                </c:pt>
                <c:pt idx="27" formatCode="General">
                  <c:v>694.20387100000426</c:v>
                </c:pt>
                <c:pt idx="28" formatCode="General">
                  <c:v>669.24276099999997</c:v>
                </c:pt>
                <c:pt idx="29" formatCode="General">
                  <c:v>652.40567099999998</c:v>
                </c:pt>
                <c:pt idx="30" formatCode="General">
                  <c:v>642.08305299999995</c:v>
                </c:pt>
              </c:numCache>
            </c:numRef>
          </c:val>
        </c:ser>
        <c:ser>
          <c:idx val="6"/>
          <c:order val="4"/>
          <c:tx>
            <c:v>No Program, HIV+</c:v>
          </c:tx>
          <c:spPr>
            <a:ln w="28575" cap="rnd">
              <a:solidFill>
                <a:schemeClr val="accent3"/>
              </a:solidFill>
              <a:prstDash val="sysDash"/>
              <a:round/>
            </a:ln>
            <a:effectLst/>
          </c:spPr>
          <c:marker>
            <c:symbol val="none"/>
          </c:marker>
          <c:cat>
            <c:numRef>
              <c:f>'Scenario, No Program'!$B$2:$AF$2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No Program'!$B$17:$AF$17</c:f>
              <c:numCache>
                <c:formatCode>#,##0.00</c:formatCode>
                <c:ptCount val="31"/>
                <c:pt idx="0">
                  <c:v>196.63663199999999</c:v>
                </c:pt>
                <c:pt idx="1">
                  <c:v>339.41016699999869</c:v>
                </c:pt>
                <c:pt idx="2">
                  <c:v>559.99237700000003</c:v>
                </c:pt>
                <c:pt idx="3">
                  <c:v>884.74882400000001</c:v>
                </c:pt>
                <c:pt idx="4">
                  <c:v>1336.610987</c:v>
                </c:pt>
                <c:pt idx="5">
                  <c:v>1921.9631239999999</c:v>
                </c:pt>
                <c:pt idx="6">
                  <c:v>2596.2356789999999</c:v>
                </c:pt>
                <c:pt idx="7">
                  <c:v>3243.8992290000001</c:v>
                </c:pt>
                <c:pt idx="8">
                  <c:v>3733.6808019999853</c:v>
                </c:pt>
                <c:pt idx="9">
                  <c:v>4007.6886139999997</c:v>
                </c:pt>
                <c:pt idx="10">
                  <c:v>4101.8451490000034</c:v>
                </c:pt>
                <c:pt idx="11">
                  <c:v>4083.4974590000002</c:v>
                </c:pt>
                <c:pt idx="12">
                  <c:v>4026.2013459999998</c:v>
                </c:pt>
                <c:pt idx="13">
                  <c:v>3928.4368199999999</c:v>
                </c:pt>
                <c:pt idx="14">
                  <c:v>3771.6388549999997</c:v>
                </c:pt>
                <c:pt idx="15">
                  <c:v>3604.0185240000001</c:v>
                </c:pt>
                <c:pt idx="16">
                  <c:v>3446.3053870000012</c:v>
                </c:pt>
                <c:pt idx="17">
                  <c:v>3289.105168</c:v>
                </c:pt>
                <c:pt idx="18">
                  <c:v>3139.9578759999999</c:v>
                </c:pt>
                <c:pt idx="19">
                  <c:v>3000.8136910000012</c:v>
                </c:pt>
                <c:pt idx="20">
                  <c:v>2872.0714080000002</c:v>
                </c:pt>
                <c:pt idx="21">
                  <c:v>2753.4651510000012</c:v>
                </c:pt>
                <c:pt idx="22">
                  <c:v>2644.2491540000001</c:v>
                </c:pt>
                <c:pt idx="23">
                  <c:v>2543.5349999999999</c:v>
                </c:pt>
                <c:pt idx="24">
                  <c:v>2451.904959</c:v>
                </c:pt>
                <c:pt idx="25">
                  <c:v>2368.300201</c:v>
                </c:pt>
                <c:pt idx="26">
                  <c:v>2293.25945</c:v>
                </c:pt>
                <c:pt idx="27">
                  <c:v>2228.0502980000001</c:v>
                </c:pt>
                <c:pt idx="28">
                  <c:v>2172.6568279999997</c:v>
                </c:pt>
                <c:pt idx="29">
                  <c:v>2126.9598380000002</c:v>
                </c:pt>
                <c:pt idx="30">
                  <c:v>2090.1930100000022</c:v>
                </c:pt>
              </c:numCache>
            </c:numRef>
          </c:val>
        </c:ser>
        <c:ser>
          <c:idx val="2"/>
          <c:order val="5"/>
          <c:tx>
            <c:v>With Program, HIV+</c:v>
          </c:tx>
          <c:spPr>
            <a:ln w="28575" cap="rnd">
              <a:solidFill>
                <a:schemeClr val="accent3"/>
              </a:solidFill>
              <a:round/>
            </a:ln>
            <a:effectLst/>
          </c:spPr>
          <c:marker>
            <c:symbol val="none"/>
          </c:marker>
          <c:cat>
            <c:numRef>
              <c:f>'Scenario, Program (ART+MC)'!$B$2:$AF$2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Program (ART+MC)'!$B$17:$AF$17</c:f>
              <c:numCache>
                <c:formatCode>#,##0.00</c:formatCode>
                <c:ptCount val="31"/>
                <c:pt idx="0">
                  <c:v>196.63663199999999</c:v>
                </c:pt>
                <c:pt idx="1">
                  <c:v>339.41016699999869</c:v>
                </c:pt>
                <c:pt idx="2">
                  <c:v>559.99237700000003</c:v>
                </c:pt>
                <c:pt idx="3">
                  <c:v>884.74882400000001</c:v>
                </c:pt>
                <c:pt idx="4">
                  <c:v>1336.610987</c:v>
                </c:pt>
                <c:pt idx="5">
                  <c:v>1921.9631239999999</c:v>
                </c:pt>
                <c:pt idx="6">
                  <c:v>2596.2356789999999</c:v>
                </c:pt>
                <c:pt idx="7">
                  <c:v>3243.8992290000001</c:v>
                </c:pt>
                <c:pt idx="8">
                  <c:v>3733.6808019999853</c:v>
                </c:pt>
                <c:pt idx="9">
                  <c:v>4007.6886139999997</c:v>
                </c:pt>
                <c:pt idx="10">
                  <c:v>4101.8451490000034</c:v>
                </c:pt>
                <c:pt idx="11">
                  <c:v>4083.4974590000002</c:v>
                </c:pt>
                <c:pt idx="12">
                  <c:v>3932.7103530000022</c:v>
                </c:pt>
                <c:pt idx="13">
                  <c:v>3619.8973470000128</c:v>
                </c:pt>
                <c:pt idx="14">
                  <c:v>3135.2984309999997</c:v>
                </c:pt>
                <c:pt idx="15">
                  <c:v>2731.5108420000001</c:v>
                </c:pt>
                <c:pt idx="16">
                  <c:v>2434.6597400000001</c:v>
                </c:pt>
                <c:pt idx="17">
                  <c:v>2210.5918580000002</c:v>
                </c:pt>
                <c:pt idx="18">
                  <c:v>1796.2115180000001</c:v>
                </c:pt>
                <c:pt idx="19">
                  <c:v>1539.656086</c:v>
                </c:pt>
                <c:pt idx="20">
                  <c:v>1360.3623179999934</c:v>
                </c:pt>
                <c:pt idx="21">
                  <c:v>1164.792719</c:v>
                </c:pt>
                <c:pt idx="22">
                  <c:v>751.75789799999939</c:v>
                </c:pt>
                <c:pt idx="23">
                  <c:v>209.15298600000074</c:v>
                </c:pt>
                <c:pt idx="24">
                  <c:v>359.63293099999999</c:v>
                </c:pt>
                <c:pt idx="25">
                  <c:v>274.45824899999963</c:v>
                </c:pt>
                <c:pt idx="26">
                  <c:v>260.91126199999923</c:v>
                </c:pt>
                <c:pt idx="27">
                  <c:v>251.86994000000001</c:v>
                </c:pt>
                <c:pt idx="28">
                  <c:v>244.784133</c:v>
                </c:pt>
                <c:pt idx="29">
                  <c:v>239.73165999999998</c:v>
                </c:pt>
                <c:pt idx="30">
                  <c:v>237.81720000000001</c:v>
                </c:pt>
              </c:numCache>
            </c:numRef>
          </c:val>
        </c:ser>
        <c:marker val="1"/>
        <c:axId val="91837952"/>
        <c:axId val="91839488"/>
      </c:lineChart>
      <c:catAx>
        <c:axId val="91837952"/>
        <c:scaling>
          <c:orientation val="minMax"/>
        </c:scaling>
        <c:axPos val="b"/>
        <c:numFmt formatCode="General" sourceLinked="1"/>
        <c:tickLblPos val="nextTo"/>
        <c:spPr>
          <a:noFill/>
          <a:ln w="9525" cap="flat" cmpd="sng" algn="ctr">
            <a:solidFill>
              <a:schemeClr val="tx1">
                <a:lumMod val="15000"/>
                <a:lumOff val="85000"/>
              </a:schemeClr>
            </a:solidFill>
            <a:round/>
          </a:ln>
          <a:effectLst/>
        </c:spPr>
        <c:txPr>
          <a:bodyPr rot="-2700000" vert="horz"/>
          <a:lstStyle/>
          <a:p>
            <a:pPr>
              <a:defRPr/>
            </a:pPr>
            <a:endParaRPr lang="en-US"/>
          </a:p>
        </c:txPr>
        <c:crossAx val="91839488"/>
        <c:crosses val="autoZero"/>
        <c:auto val="1"/>
        <c:lblAlgn val="ctr"/>
        <c:lblOffset val="100"/>
        <c:tickLblSkip val="2"/>
        <c:tickMarkSkip val="2"/>
      </c:catAx>
      <c:valAx>
        <c:axId val="91839488"/>
        <c:scaling>
          <c:orientation val="minMax"/>
        </c:scaling>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Number of Deaths</a:t>
                </a:r>
              </a:p>
            </c:rich>
          </c:tx>
          <c:layout>
            <c:manualLayout>
              <c:xMode val="edge"/>
              <c:yMode val="edge"/>
              <c:x val="1.0992331580262362E-2"/>
              <c:y val="0.29314862768546607"/>
            </c:manualLayout>
          </c:layout>
          <c:spPr>
            <a:noFill/>
            <a:ln>
              <a:noFill/>
            </a:ln>
            <a:effectLst/>
          </c:spPr>
        </c:title>
        <c:numFmt formatCode="#,##0" sourceLinked="0"/>
        <c:majorTickMark val="none"/>
        <c:tickLblPos val="nextTo"/>
        <c:spPr>
          <a:noFill/>
          <a:ln>
            <a:noFill/>
          </a:ln>
          <a:effectLst/>
        </c:spPr>
        <c:txPr>
          <a:bodyPr rot="-60000000" vert="horz"/>
          <a:lstStyle/>
          <a:p>
            <a:pPr>
              <a:defRPr/>
            </a:pPr>
            <a:endParaRPr lang="en-US"/>
          </a:p>
        </c:txPr>
        <c:crossAx val="91837952"/>
        <c:crosses val="autoZero"/>
        <c:crossBetween val="between"/>
      </c:valAx>
      <c:spPr>
        <a:noFill/>
        <a:ln>
          <a:noFill/>
        </a:ln>
        <a:effectLst/>
      </c:spPr>
    </c:plotArea>
    <c:legend>
      <c:legendPos val="b"/>
      <c:layout>
        <c:manualLayout>
          <c:xMode val="edge"/>
          <c:yMode val="edge"/>
          <c:x val="0.1796250596009964"/>
          <c:y val="0.8883961814094562"/>
          <c:w val="0.53831259011378396"/>
          <c:h val="0.11160381859054364"/>
        </c:manualLayout>
      </c:layout>
      <c:spPr>
        <a:noFill/>
        <a:ln>
          <a:noFill/>
        </a:ln>
        <a:effectLst/>
      </c:spPr>
      <c:txPr>
        <a:bodyPr rot="0" vert="horz"/>
        <a:lstStyle/>
        <a:p>
          <a:pPr>
            <a:defRPr b="1"/>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400">
          <a:solidFill>
            <a:schemeClr val="tx1"/>
          </a:solidFill>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ZA"/>
  <c:chart>
    <c:title>
      <c:tx>
        <c:rich>
          <a:bodyPr rot="0" vert="horz"/>
          <a:lstStyle/>
          <a:p>
            <a:pPr>
              <a:defRPr/>
            </a:pPr>
            <a:r>
              <a:rPr lang="en-US"/>
              <a:t>TB Mortality by HIV Status</a:t>
            </a:r>
          </a:p>
        </c:rich>
      </c:tx>
      <c:layout/>
      <c:spPr>
        <a:noFill/>
        <a:ln>
          <a:noFill/>
        </a:ln>
        <a:effectLst/>
      </c:spPr>
    </c:title>
    <c:plotArea>
      <c:layout/>
      <c:lineChart>
        <c:grouping val="standard"/>
        <c:ser>
          <c:idx val="4"/>
          <c:order val="0"/>
          <c:tx>
            <c:v>No Program, Total</c:v>
          </c:tx>
          <c:spPr>
            <a:ln w="50800" cap="rnd">
              <a:solidFill>
                <a:schemeClr val="accent1"/>
              </a:solidFill>
              <a:prstDash val="sysDash"/>
              <a:round/>
            </a:ln>
            <a:effectLst/>
          </c:spPr>
          <c:marker>
            <c:symbol val="none"/>
          </c:marker>
          <c:cat>
            <c:numRef>
              <c:f>'Scenario, No Program'!$B$2:$AF$2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No Program'!$B$15:$AF$15</c:f>
              <c:numCache>
                <c:formatCode>#,##0.00</c:formatCode>
                <c:ptCount val="31"/>
                <c:pt idx="0">
                  <c:v>1425.8139819999999</c:v>
                </c:pt>
                <c:pt idx="1">
                  <c:v>1653.9913570000001</c:v>
                </c:pt>
                <c:pt idx="2">
                  <c:v>1968.4012299999999</c:v>
                </c:pt>
                <c:pt idx="3">
                  <c:v>2395.5358530000012</c:v>
                </c:pt>
                <c:pt idx="4">
                  <c:v>2953.6848869999876</c:v>
                </c:pt>
                <c:pt idx="5">
                  <c:v>3633.8001260000119</c:v>
                </c:pt>
                <c:pt idx="6">
                  <c:v>4359.2728040000002</c:v>
                </c:pt>
                <c:pt idx="7">
                  <c:v>4986.310485</c:v>
                </c:pt>
                <c:pt idx="8">
                  <c:v>5384.9816879999998</c:v>
                </c:pt>
                <c:pt idx="9">
                  <c:v>5532.2264380000024</c:v>
                </c:pt>
                <c:pt idx="10">
                  <c:v>5503.5451630000034</c:v>
                </c:pt>
                <c:pt idx="11">
                  <c:v>5391.032048</c:v>
                </c:pt>
                <c:pt idx="12">
                  <c:v>5247.6620660000399</c:v>
                </c:pt>
                <c:pt idx="13">
                  <c:v>5091.2753979999734</c:v>
                </c:pt>
                <c:pt idx="14">
                  <c:v>4908.2699260000054</c:v>
                </c:pt>
                <c:pt idx="15">
                  <c:v>4717.2306050000007</c:v>
                </c:pt>
                <c:pt idx="16">
                  <c:v>4532.2348009999996</c:v>
                </c:pt>
                <c:pt idx="17">
                  <c:v>4351.8411500000002</c:v>
                </c:pt>
                <c:pt idx="18">
                  <c:v>4181.5854600000002</c:v>
                </c:pt>
                <c:pt idx="19">
                  <c:v>4023.6392820000001</c:v>
                </c:pt>
                <c:pt idx="20">
                  <c:v>3878.3782080000001</c:v>
                </c:pt>
                <c:pt idx="21">
                  <c:v>3745.7485529999999</c:v>
                </c:pt>
                <c:pt idx="22">
                  <c:v>3624.1500320000114</c:v>
                </c:pt>
                <c:pt idx="23">
                  <c:v>3511.2444109999997</c:v>
                </c:pt>
                <c:pt idx="24">
                  <c:v>3404.0872720000002</c:v>
                </c:pt>
                <c:pt idx="25">
                  <c:v>3305.2107180000012</c:v>
                </c:pt>
                <c:pt idx="26">
                  <c:v>3217.5420849999987</c:v>
                </c:pt>
                <c:pt idx="27">
                  <c:v>3141.8187940000012</c:v>
                </c:pt>
                <c:pt idx="28">
                  <c:v>3078.6154459999998</c:v>
                </c:pt>
                <c:pt idx="29">
                  <c:v>3027.1920140000002</c:v>
                </c:pt>
                <c:pt idx="30">
                  <c:v>2986.3922910000001</c:v>
                </c:pt>
              </c:numCache>
            </c:numRef>
          </c:val>
        </c:ser>
        <c:marker val="1"/>
        <c:axId val="91863680"/>
        <c:axId val="91877760"/>
      </c:lineChart>
      <c:catAx>
        <c:axId val="91863680"/>
        <c:scaling>
          <c:orientation val="minMax"/>
        </c:scaling>
        <c:axPos val="b"/>
        <c:numFmt formatCode="General" sourceLinked="1"/>
        <c:tickLblPos val="nextTo"/>
        <c:spPr>
          <a:noFill/>
          <a:ln w="9525" cap="flat" cmpd="sng" algn="ctr">
            <a:solidFill>
              <a:schemeClr val="tx1">
                <a:lumMod val="15000"/>
                <a:lumOff val="85000"/>
              </a:schemeClr>
            </a:solidFill>
            <a:round/>
          </a:ln>
          <a:effectLst/>
        </c:spPr>
        <c:txPr>
          <a:bodyPr rot="-2700000" vert="horz"/>
          <a:lstStyle/>
          <a:p>
            <a:pPr>
              <a:defRPr/>
            </a:pPr>
            <a:endParaRPr lang="en-US"/>
          </a:p>
        </c:txPr>
        <c:crossAx val="91877760"/>
        <c:crosses val="autoZero"/>
        <c:auto val="1"/>
        <c:lblAlgn val="ctr"/>
        <c:lblOffset val="100"/>
        <c:tickLblSkip val="2"/>
        <c:tickMarkSkip val="2"/>
      </c:catAx>
      <c:valAx>
        <c:axId val="91877760"/>
        <c:scaling>
          <c:orientation val="minMax"/>
          <c:max val="6000"/>
          <c:min val="0"/>
        </c:scaling>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Number of Deaths</a:t>
                </a:r>
              </a:p>
            </c:rich>
          </c:tx>
          <c:layout>
            <c:manualLayout>
              <c:xMode val="edge"/>
              <c:yMode val="edge"/>
              <c:x val="4.6009386156294968E-3"/>
              <c:y val="0.3809335613944132"/>
            </c:manualLayout>
          </c:layout>
          <c:spPr>
            <a:noFill/>
            <a:ln>
              <a:noFill/>
            </a:ln>
            <a:effectLst/>
          </c:spPr>
        </c:title>
        <c:numFmt formatCode="#,##0" sourceLinked="0"/>
        <c:majorTickMark val="none"/>
        <c:tickLblPos val="nextTo"/>
        <c:spPr>
          <a:noFill/>
          <a:ln>
            <a:noFill/>
          </a:ln>
          <a:effectLst/>
        </c:spPr>
        <c:txPr>
          <a:bodyPr rot="-60000000" vert="horz"/>
          <a:lstStyle/>
          <a:p>
            <a:pPr>
              <a:defRPr/>
            </a:pPr>
            <a:endParaRPr lang="en-US"/>
          </a:p>
        </c:txPr>
        <c:crossAx val="91863680"/>
        <c:crosses val="autoZero"/>
        <c:crossBetween val="between"/>
      </c:valAx>
      <c:spPr>
        <a:noFill/>
        <a:ln>
          <a:noFill/>
        </a:ln>
        <a:effectLst/>
      </c:spPr>
    </c:plotArea>
    <c:legend>
      <c:legendPos val="b"/>
      <c:layout>
        <c:manualLayout>
          <c:xMode val="edge"/>
          <c:yMode val="edge"/>
          <c:x val="4.1596953188408205E-2"/>
          <c:y val="0.93799319365749501"/>
          <c:w val="0.91394952661655171"/>
          <c:h val="6.2006806342505216E-2"/>
        </c:manualLayout>
      </c:layout>
      <c:spPr>
        <a:noFill/>
        <a:ln>
          <a:noFill/>
        </a:ln>
        <a:effectLst/>
      </c:spPr>
      <c:txPr>
        <a:bodyPr rot="0" vert="horz"/>
        <a:lstStyle/>
        <a:p>
          <a:pPr>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600">
          <a:solidFill>
            <a:schemeClr val="tx1"/>
          </a:solidFill>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ZA"/>
  <c:chart>
    <c:title>
      <c:tx>
        <c:rich>
          <a:bodyPr rot="0" vert="horz"/>
          <a:lstStyle/>
          <a:p>
            <a:pPr>
              <a:defRPr/>
            </a:pPr>
            <a:r>
              <a:rPr lang="en-US"/>
              <a:t>TB Mortality by HIV Status</a:t>
            </a:r>
          </a:p>
        </c:rich>
      </c:tx>
      <c:layout/>
      <c:spPr>
        <a:noFill/>
        <a:ln>
          <a:noFill/>
        </a:ln>
        <a:effectLst/>
      </c:spPr>
    </c:title>
    <c:plotArea>
      <c:layout/>
      <c:lineChart>
        <c:grouping val="standard"/>
        <c:ser>
          <c:idx val="4"/>
          <c:order val="0"/>
          <c:tx>
            <c:v>No Program, Total</c:v>
          </c:tx>
          <c:spPr>
            <a:ln w="50800" cap="rnd">
              <a:solidFill>
                <a:schemeClr val="accent1"/>
              </a:solidFill>
              <a:prstDash val="sysDash"/>
              <a:round/>
            </a:ln>
            <a:effectLst/>
          </c:spPr>
          <c:marker>
            <c:symbol val="none"/>
          </c:marker>
          <c:cat>
            <c:numRef>
              <c:f>'Scenario, No Program'!$B$2:$AF$2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No Program'!$B$15:$AF$15</c:f>
              <c:numCache>
                <c:formatCode>#,##0.00</c:formatCode>
                <c:ptCount val="31"/>
                <c:pt idx="0">
                  <c:v>1425.8139819999999</c:v>
                </c:pt>
                <c:pt idx="1">
                  <c:v>1653.9913570000001</c:v>
                </c:pt>
                <c:pt idx="2">
                  <c:v>1968.4012299999999</c:v>
                </c:pt>
                <c:pt idx="3">
                  <c:v>2395.5358530000012</c:v>
                </c:pt>
                <c:pt idx="4">
                  <c:v>2953.6848869999862</c:v>
                </c:pt>
                <c:pt idx="5">
                  <c:v>3633.8001260000128</c:v>
                </c:pt>
                <c:pt idx="6">
                  <c:v>4359.2728040000002</c:v>
                </c:pt>
                <c:pt idx="7">
                  <c:v>4986.310485</c:v>
                </c:pt>
                <c:pt idx="8">
                  <c:v>5384.9816879999998</c:v>
                </c:pt>
                <c:pt idx="9">
                  <c:v>5532.2264380000024</c:v>
                </c:pt>
                <c:pt idx="10">
                  <c:v>5503.5451630000034</c:v>
                </c:pt>
                <c:pt idx="11">
                  <c:v>5391.032048</c:v>
                </c:pt>
                <c:pt idx="12">
                  <c:v>5247.6620660000435</c:v>
                </c:pt>
                <c:pt idx="13">
                  <c:v>5091.2753979999707</c:v>
                </c:pt>
                <c:pt idx="14">
                  <c:v>4908.2699260000054</c:v>
                </c:pt>
                <c:pt idx="15">
                  <c:v>4717.2306050000007</c:v>
                </c:pt>
                <c:pt idx="16">
                  <c:v>4532.2348009999996</c:v>
                </c:pt>
                <c:pt idx="17">
                  <c:v>4351.8411500000002</c:v>
                </c:pt>
                <c:pt idx="18">
                  <c:v>4181.5854600000002</c:v>
                </c:pt>
                <c:pt idx="19">
                  <c:v>4023.6392820000001</c:v>
                </c:pt>
                <c:pt idx="20">
                  <c:v>3878.3782080000001</c:v>
                </c:pt>
                <c:pt idx="21">
                  <c:v>3745.7485529999999</c:v>
                </c:pt>
                <c:pt idx="22">
                  <c:v>3624.1500320000123</c:v>
                </c:pt>
                <c:pt idx="23">
                  <c:v>3511.2444109999997</c:v>
                </c:pt>
                <c:pt idx="24">
                  <c:v>3404.0872720000002</c:v>
                </c:pt>
                <c:pt idx="25">
                  <c:v>3305.2107180000012</c:v>
                </c:pt>
                <c:pt idx="26">
                  <c:v>3217.5420849999987</c:v>
                </c:pt>
                <c:pt idx="27">
                  <c:v>3141.8187940000012</c:v>
                </c:pt>
                <c:pt idx="28">
                  <c:v>3078.6154459999998</c:v>
                </c:pt>
                <c:pt idx="29">
                  <c:v>3027.1920140000002</c:v>
                </c:pt>
                <c:pt idx="30">
                  <c:v>2986.3922910000001</c:v>
                </c:pt>
              </c:numCache>
            </c:numRef>
          </c:val>
        </c:ser>
        <c:ser>
          <c:idx val="0"/>
          <c:order val="1"/>
          <c:tx>
            <c:v>With Program, Total</c:v>
          </c:tx>
          <c:spPr>
            <a:ln w="50800" cap="rnd">
              <a:solidFill>
                <a:schemeClr val="accent1"/>
              </a:solidFill>
              <a:round/>
            </a:ln>
            <a:effectLst/>
          </c:spPr>
          <c:marker>
            <c:symbol val="none"/>
          </c:marker>
          <c:cat>
            <c:numRef>
              <c:f>'Scenario, Program (ART+MC)'!$B$2:$AF$2</c:f>
              <c:numCache>
                <c:formatCode>General</c:formatCode>
                <c:ptCount val="3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numCache>
            </c:numRef>
          </c:cat>
          <c:val>
            <c:numRef>
              <c:f>'Scenario, Program (ART+MC)'!$B$15:$AF$15</c:f>
              <c:numCache>
                <c:formatCode>#,##0.00</c:formatCode>
                <c:ptCount val="31"/>
                <c:pt idx="0">
                  <c:v>1425.8139819999999</c:v>
                </c:pt>
                <c:pt idx="1">
                  <c:v>1653.9913570000001</c:v>
                </c:pt>
                <c:pt idx="2">
                  <c:v>1968.4012299999999</c:v>
                </c:pt>
                <c:pt idx="3">
                  <c:v>2395.5358530000012</c:v>
                </c:pt>
                <c:pt idx="4">
                  <c:v>2953.6848869999862</c:v>
                </c:pt>
                <c:pt idx="5">
                  <c:v>3633.8001260000128</c:v>
                </c:pt>
                <c:pt idx="6">
                  <c:v>4359.2728040000002</c:v>
                </c:pt>
                <c:pt idx="7">
                  <c:v>4986.310485</c:v>
                </c:pt>
                <c:pt idx="8">
                  <c:v>5384.9816879999998</c:v>
                </c:pt>
                <c:pt idx="9">
                  <c:v>5532.2264380000024</c:v>
                </c:pt>
                <c:pt idx="10">
                  <c:v>5503.5451630000034</c:v>
                </c:pt>
                <c:pt idx="11">
                  <c:v>5391.032048</c:v>
                </c:pt>
                <c:pt idx="12">
                  <c:v>5219.4267120000004</c:v>
                </c:pt>
                <c:pt idx="13">
                  <c:v>4991.8056410000054</c:v>
                </c:pt>
                <c:pt idx="14">
                  <c:v>4700.2897019999991</c:v>
                </c:pt>
                <c:pt idx="15">
                  <c:v>4407.0745620000007</c:v>
                </c:pt>
                <c:pt idx="16">
                  <c:v>4143.3997129999998</c:v>
                </c:pt>
                <c:pt idx="17">
                  <c:v>3887.7678499999829</c:v>
                </c:pt>
                <c:pt idx="18">
                  <c:v>3565.5011910000012</c:v>
                </c:pt>
                <c:pt idx="19">
                  <c:v>3253.1729679999999</c:v>
                </c:pt>
                <c:pt idx="20">
                  <c:v>2977.8954540000022</c:v>
                </c:pt>
                <c:pt idx="21">
                  <c:v>2708.9904540000002</c:v>
                </c:pt>
                <c:pt idx="22">
                  <c:v>2336.0664689999853</c:v>
                </c:pt>
                <c:pt idx="23">
                  <c:v>1881.197752</c:v>
                </c:pt>
                <c:pt idx="24">
                  <c:v>1743.0219339999999</c:v>
                </c:pt>
                <c:pt idx="25">
                  <c:v>1560.252526</c:v>
                </c:pt>
                <c:pt idx="26">
                  <c:v>1437.2456610000095</c:v>
                </c:pt>
                <c:pt idx="27">
                  <c:v>1348.252714</c:v>
                </c:pt>
                <c:pt idx="28">
                  <c:v>1285.5250370000001</c:v>
                </c:pt>
                <c:pt idx="29">
                  <c:v>1241.7842379999934</c:v>
                </c:pt>
                <c:pt idx="30">
                  <c:v>1213.0222530000001</c:v>
                </c:pt>
              </c:numCache>
            </c:numRef>
          </c:val>
        </c:ser>
        <c:marker val="1"/>
        <c:axId val="91919872"/>
        <c:axId val="91921408"/>
      </c:lineChart>
      <c:catAx>
        <c:axId val="91919872"/>
        <c:scaling>
          <c:orientation val="minMax"/>
        </c:scaling>
        <c:axPos val="b"/>
        <c:numFmt formatCode="General" sourceLinked="1"/>
        <c:tickLblPos val="nextTo"/>
        <c:spPr>
          <a:noFill/>
          <a:ln w="9525" cap="flat" cmpd="sng" algn="ctr">
            <a:solidFill>
              <a:schemeClr val="tx1">
                <a:lumMod val="15000"/>
                <a:lumOff val="85000"/>
              </a:schemeClr>
            </a:solidFill>
            <a:round/>
          </a:ln>
          <a:effectLst/>
        </c:spPr>
        <c:txPr>
          <a:bodyPr rot="-2700000" vert="horz"/>
          <a:lstStyle/>
          <a:p>
            <a:pPr>
              <a:defRPr/>
            </a:pPr>
            <a:endParaRPr lang="en-US"/>
          </a:p>
        </c:txPr>
        <c:crossAx val="91921408"/>
        <c:crosses val="autoZero"/>
        <c:auto val="1"/>
        <c:lblAlgn val="ctr"/>
        <c:lblOffset val="100"/>
        <c:tickLblSkip val="2"/>
        <c:tickMarkSkip val="2"/>
      </c:catAx>
      <c:valAx>
        <c:axId val="91921408"/>
        <c:scaling>
          <c:orientation val="minMax"/>
          <c:max val="6000"/>
          <c:min val="0"/>
        </c:scaling>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Number of Deaths</a:t>
                </a:r>
              </a:p>
            </c:rich>
          </c:tx>
          <c:layout>
            <c:manualLayout>
              <c:xMode val="edge"/>
              <c:yMode val="edge"/>
              <c:x val="4.6009386156294968E-3"/>
              <c:y val="0.3686856938735204"/>
            </c:manualLayout>
          </c:layout>
          <c:spPr>
            <a:noFill/>
            <a:ln>
              <a:noFill/>
            </a:ln>
            <a:effectLst/>
          </c:spPr>
        </c:title>
        <c:numFmt formatCode="#,##0" sourceLinked="0"/>
        <c:majorTickMark val="none"/>
        <c:tickLblPos val="nextTo"/>
        <c:spPr>
          <a:noFill/>
          <a:ln>
            <a:noFill/>
          </a:ln>
          <a:effectLst/>
        </c:spPr>
        <c:txPr>
          <a:bodyPr rot="-60000000" vert="horz"/>
          <a:lstStyle/>
          <a:p>
            <a:pPr>
              <a:defRPr/>
            </a:pPr>
            <a:endParaRPr lang="en-US"/>
          </a:p>
        </c:txPr>
        <c:crossAx val="91919872"/>
        <c:crosses val="autoZero"/>
        <c:crossBetween val="between"/>
      </c:valAx>
      <c:spPr>
        <a:noFill/>
        <a:ln>
          <a:noFill/>
        </a:ln>
        <a:effectLst/>
      </c:spPr>
    </c:plotArea>
    <c:legend>
      <c:legendPos val="b"/>
      <c:layout>
        <c:manualLayout>
          <c:xMode val="edge"/>
          <c:yMode val="edge"/>
          <c:x val="4.1596953188408302E-2"/>
          <c:y val="0.91654553815008222"/>
          <c:w val="0.91394952661655193"/>
          <c:h val="6.2006806342505161E-2"/>
        </c:manualLayout>
      </c:layout>
      <c:spPr>
        <a:noFill/>
        <a:ln>
          <a:noFill/>
        </a:ln>
        <a:effectLst/>
      </c:spPr>
      <c:txPr>
        <a:bodyPr rot="0" vert="horz"/>
        <a:lstStyle/>
        <a:p>
          <a:pPr>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6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12DB7B-53A2-41F6-9B29-E82C108B0A5B}" type="datetimeFigureOut">
              <a:rPr lang="en-ZA" smtClean="0"/>
              <a:pPr/>
              <a:t>2015/04/13</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0E7850-04E6-42F4-A83B-88E30144EF2A}" type="slidenum">
              <a:rPr lang="en-ZA" smtClean="0"/>
              <a:pPr/>
              <a:t>‹#›</a:t>
            </a:fld>
            <a:endParaRPr lang="en-Z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2"/>
            <a:r>
              <a:rPr lang="en-US" sz="2000" dirty="0" smtClean="0"/>
              <a:t>Data on distribution of the population by risk group, </a:t>
            </a:r>
            <a:endParaRPr lang="en-ZA" sz="2000" dirty="0" smtClean="0"/>
          </a:p>
          <a:p>
            <a:pPr lvl="2"/>
            <a:r>
              <a:rPr lang="en-US" sz="2000" dirty="0" smtClean="0"/>
              <a:t>Sexual behaviors for each risk group data. </a:t>
            </a:r>
            <a:endParaRPr lang="en-ZA" sz="2000" dirty="0" smtClean="0"/>
          </a:p>
          <a:p>
            <a:pPr lvl="2"/>
            <a:r>
              <a:rPr lang="en-US" sz="2000" dirty="0" smtClean="0"/>
              <a:t>Epidemiological data from Surveillance survey and AIDS Impact Survey</a:t>
            </a:r>
          </a:p>
          <a:p>
            <a:pPr lvl="2"/>
            <a:r>
              <a:rPr lang="en-US" sz="2000" dirty="0" smtClean="0"/>
              <a:t>Program data on coverage of PMTCT and ART programs. </a:t>
            </a:r>
            <a:endParaRPr lang="en-ZA" sz="2000" dirty="0" smtClean="0"/>
          </a:p>
          <a:p>
            <a:pPr lvl="2"/>
            <a:r>
              <a:rPr lang="en-US" sz="2000" dirty="0" smtClean="0"/>
              <a:t>International studies used to set values of the epidemiological parameters such as the risk of HIV transmission per act and the variation in the risk of transmission by stage of infection, type of sex act, presence of other STIs, use of condoms, etc.</a:t>
            </a:r>
            <a:endParaRPr lang="en-ZA" sz="2000" dirty="0" smtClean="0"/>
          </a:p>
          <a:p>
            <a:endParaRPr lang="en-ZA" dirty="0"/>
          </a:p>
        </p:txBody>
      </p:sp>
      <p:sp>
        <p:nvSpPr>
          <p:cNvPr id="4" name="Slide Number Placeholder 3"/>
          <p:cNvSpPr>
            <a:spLocks noGrp="1"/>
          </p:cNvSpPr>
          <p:nvPr>
            <p:ph type="sldNum" sz="quarter" idx="10"/>
          </p:nvPr>
        </p:nvSpPr>
        <p:spPr/>
        <p:txBody>
          <a:bodyPr/>
          <a:lstStyle/>
          <a:p>
            <a:fld id="{380E7850-04E6-42F4-A83B-88E30144EF2A}" type="slidenum">
              <a:rPr lang="en-ZA" smtClean="0"/>
              <a:pPr/>
              <a:t>7</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About 42,000 infections averted by 2030 because men circumcised during the period 2009-2014 will continue to be protected past 2014</a:t>
            </a:r>
            <a:endParaRPr lang="en-ZA" dirty="0"/>
          </a:p>
        </p:txBody>
      </p:sp>
      <p:sp>
        <p:nvSpPr>
          <p:cNvPr id="4" name="Slide Number Placeholder 3"/>
          <p:cNvSpPr>
            <a:spLocks noGrp="1"/>
          </p:cNvSpPr>
          <p:nvPr>
            <p:ph type="sldNum" sz="quarter" idx="10"/>
          </p:nvPr>
        </p:nvSpPr>
        <p:spPr/>
        <p:txBody>
          <a:bodyPr/>
          <a:lstStyle/>
          <a:p>
            <a:fld id="{380E7850-04E6-42F4-A83B-88E30144EF2A}" type="slidenum">
              <a:rPr lang="en-ZA" smtClean="0"/>
              <a:pPr/>
              <a:t>15</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380E7850-04E6-42F4-A83B-88E30144EF2A}" type="slidenum">
              <a:rPr lang="en-ZA" smtClean="0"/>
              <a:pPr/>
              <a:t>27</a:t>
            </a:fld>
            <a:endParaRPr lang="en-Z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ZA" sz="2400" dirty="0" smtClean="0"/>
              <a:t>If would be problematic to link the resources used as part of the ACHAP’s support to the achievement of specific outputs because:</a:t>
            </a:r>
          </a:p>
          <a:p>
            <a:pPr lvl="1"/>
            <a:r>
              <a:rPr lang="en-ZA" sz="2400" dirty="0" smtClean="0"/>
              <a:t>Interventions such as “capacity building”, for example, are essential to the overall delivery of services, but cannot be linked directly to infections averted or individuals receiving care and support.</a:t>
            </a:r>
          </a:p>
          <a:p>
            <a:pPr lvl="1"/>
            <a:r>
              <a:rPr lang="en-ZA" sz="2400" dirty="0" smtClean="0"/>
              <a:t>Interventions such as “advocacy” are in most essential to assuring the long-term benefits and sustainability of the HIV/AIDS response and strengthening the political commitment of policymakers. </a:t>
            </a:r>
          </a:p>
          <a:p>
            <a:pPr lvl="1"/>
            <a:r>
              <a:rPr lang="en-ZA" sz="2400" dirty="0" smtClean="0"/>
              <a:t>Some interventions were in support of other government interventions rather than directly focused on the delivery of services.</a:t>
            </a:r>
          </a:p>
          <a:p>
            <a:endParaRPr lang="en-ZA" dirty="0"/>
          </a:p>
        </p:txBody>
      </p:sp>
      <p:sp>
        <p:nvSpPr>
          <p:cNvPr id="4" name="Slide Number Placeholder 3"/>
          <p:cNvSpPr>
            <a:spLocks noGrp="1"/>
          </p:cNvSpPr>
          <p:nvPr>
            <p:ph type="sldNum" sz="quarter" idx="10"/>
          </p:nvPr>
        </p:nvSpPr>
        <p:spPr/>
        <p:txBody>
          <a:bodyPr/>
          <a:lstStyle/>
          <a:p>
            <a:fld id="{380E7850-04E6-42F4-A83B-88E30144EF2A}" type="slidenum">
              <a:rPr lang="en-ZA" smtClean="0"/>
              <a:pPr/>
              <a:t>29</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l="-4000" t="6000" r="-3000" b="-8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BDF1292-38D0-4408-814E-DEE32813B1CD}" type="datetimeFigureOut">
              <a:rPr lang="en-ZA" smtClean="0"/>
              <a:pPr/>
              <a:t>2015/04/13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A9DA5A8-2A0F-478D-AFD7-90C9503203EF}" type="slidenum">
              <a:rPr lang="en-ZA" smtClean="0"/>
              <a:pPr/>
              <a:t>‹#›</a:t>
            </a:fld>
            <a:endParaRPr lang="en-ZA"/>
          </a:p>
        </p:txBody>
      </p:sp>
      <p:sp>
        <p:nvSpPr>
          <p:cNvPr id="7" name="Content Placeholder 2"/>
          <p:cNvSpPr>
            <a:spLocks noGrp="1"/>
          </p:cNvSpPr>
          <p:nvPr>
            <p:ph idx="1"/>
          </p:nvPr>
        </p:nvSpPr>
        <p:spPr>
          <a:xfrm>
            <a:off x="683568" y="3140968"/>
            <a:ext cx="8208912" cy="3013795"/>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8" name="Title 7"/>
          <p:cNvSpPr>
            <a:spLocks noGrp="1"/>
          </p:cNvSpPr>
          <p:nvPr>
            <p:ph type="title"/>
          </p:nvPr>
        </p:nvSpPr>
        <p:spPr>
          <a:xfrm>
            <a:off x="683568" y="1628800"/>
            <a:ext cx="8229600" cy="1143000"/>
          </a:xfrm>
        </p:spPr>
        <p:txBody>
          <a:bodyPr/>
          <a:lstStyle/>
          <a:p>
            <a:r>
              <a:rPr lang="en-US" dirty="0" smtClean="0"/>
              <a:t>Click to edit Master title style</a:t>
            </a:r>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F1292-38D0-4408-814E-DEE32813B1CD}" type="datetimeFigureOut">
              <a:rPr lang="en-ZA" smtClean="0"/>
              <a:pPr/>
              <a:t>2015/04/13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A9DA5A8-2A0F-478D-AFD7-90C9503203EF}"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DF1292-38D0-4408-814E-DEE32813B1CD}" type="datetimeFigureOut">
              <a:rPr lang="en-ZA" smtClean="0"/>
              <a:pPr/>
              <a:t>2015/04/13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A9DA5A8-2A0F-478D-AFD7-90C9503203EF}" type="slidenum">
              <a:rPr lang="en-ZA" smtClean="0"/>
              <a:pPr/>
              <a:t>‹#›</a:t>
            </a:fld>
            <a:endParaRPr lang="en-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DF1292-38D0-4408-814E-DEE32813B1CD}" type="datetimeFigureOut">
              <a:rPr lang="en-ZA" smtClean="0"/>
              <a:pPr/>
              <a:t>2015/04/13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A9DA5A8-2A0F-478D-AFD7-90C9503203EF}" type="slidenum">
              <a:rPr lang="en-ZA" smtClean="0"/>
              <a:pPr/>
              <a:t>‹#›</a:t>
            </a:fld>
            <a:endParaRPr lang="en-Z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BDF1292-38D0-4408-814E-DEE32813B1CD}" type="datetimeFigureOut">
              <a:rPr lang="en-ZA" smtClean="0"/>
              <a:pPr/>
              <a:t>2015/04/13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A9DA5A8-2A0F-478D-AFD7-90C9503203EF}" type="slidenum">
              <a:rPr lang="en-ZA" smtClean="0"/>
              <a:pPr/>
              <a:t>‹#›</a:t>
            </a:fld>
            <a:endParaRPr lang="en-Z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BDF1292-38D0-4408-814E-DEE32813B1CD}" type="datetimeFigureOut">
              <a:rPr lang="en-ZA" smtClean="0"/>
              <a:pPr/>
              <a:t>2015/04/13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A9DA5A8-2A0F-478D-AFD7-90C9503203EF}" type="slidenum">
              <a:rPr lang="en-ZA" smtClean="0"/>
              <a:pPr/>
              <a:t>‹#›</a:t>
            </a:fld>
            <a:endParaRPr lang="en-Z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3" cstate="print"/>
          <a:srcRect/>
          <a:stretch>
            <a:fillRect/>
          </a:stretch>
        </p:blipFill>
        <p:spPr bwMode="auto">
          <a:xfrm>
            <a:off x="6732588" y="1484313"/>
            <a:ext cx="2620962" cy="274637"/>
          </a:xfrm>
          <a:prstGeom prst="rect">
            <a:avLst/>
          </a:prstGeom>
          <a:noFill/>
          <a:ln w="9525">
            <a:noFill/>
            <a:miter lim="800000"/>
            <a:headEnd/>
            <a:tailEnd/>
          </a:ln>
          <a:effectLst/>
        </p:spPr>
      </p:pic>
      <p:pic>
        <p:nvPicPr>
          <p:cNvPr id="5" name="Picture 2"/>
          <p:cNvPicPr>
            <a:picLocks noChangeAspect="1" noChangeArrowheads="1"/>
          </p:cNvPicPr>
          <p:nvPr/>
        </p:nvPicPr>
        <p:blipFill>
          <a:blip r:embed="rId4" cstate="print"/>
          <a:srcRect/>
          <a:stretch>
            <a:fillRect/>
          </a:stretch>
        </p:blipFill>
        <p:spPr bwMode="auto">
          <a:xfrm>
            <a:off x="827088" y="1108075"/>
            <a:ext cx="2878137" cy="457200"/>
          </a:xfrm>
          <a:prstGeom prst="rect">
            <a:avLst/>
          </a:prstGeom>
          <a:noFill/>
          <a:ln w="9525">
            <a:noFill/>
            <a:miter lim="800000"/>
            <a:headEnd/>
            <a:tailEnd/>
          </a:ln>
          <a:effectLst/>
        </p:spPr>
      </p:pic>
      <p:sp>
        <p:nvSpPr>
          <p:cNvPr id="7" name="Content Placeholder 2"/>
          <p:cNvSpPr>
            <a:spLocks noGrp="1"/>
          </p:cNvSpPr>
          <p:nvPr>
            <p:ph idx="1"/>
          </p:nvPr>
        </p:nvSpPr>
        <p:spPr>
          <a:xfrm>
            <a:off x="683568" y="3140968"/>
            <a:ext cx="8208912" cy="301379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8" name="Title 7"/>
          <p:cNvSpPr>
            <a:spLocks noGrp="1"/>
          </p:cNvSpPr>
          <p:nvPr>
            <p:ph type="title"/>
          </p:nvPr>
        </p:nvSpPr>
        <p:spPr>
          <a:xfrm>
            <a:off x="683568" y="1732019"/>
            <a:ext cx="8229600" cy="1143000"/>
          </a:xfrm>
        </p:spPr>
        <p:txBody>
          <a:bodyPr/>
          <a:lstStyle/>
          <a:p>
            <a:r>
              <a:rPr lang="en-US" smtClean="0"/>
              <a:t>Click to edit Master title style</a:t>
            </a:r>
            <a:endParaRPr lang="en-ZA"/>
          </a:p>
        </p:txBody>
      </p:sp>
      <p:sp>
        <p:nvSpPr>
          <p:cNvPr id="6" name="Date Placeholder 3"/>
          <p:cNvSpPr>
            <a:spLocks noGrp="1"/>
          </p:cNvSpPr>
          <p:nvPr>
            <p:ph type="dt" sz="half" idx="10"/>
          </p:nvPr>
        </p:nvSpPr>
        <p:spPr/>
        <p:txBody>
          <a:bodyPr/>
          <a:lstStyle>
            <a:lvl1pPr>
              <a:defRPr/>
            </a:lvl1pPr>
          </a:lstStyle>
          <a:p>
            <a:pPr>
              <a:defRPr/>
            </a:pPr>
            <a:fld id="{86341FD7-3F35-4DAA-AD97-0D6C559857AF}" type="datetimeFigureOut">
              <a:rPr lang="en-ZA"/>
              <a:pPr>
                <a:defRPr/>
              </a:pPr>
              <a:t>2015/04/13</a:t>
            </a:fld>
            <a:endParaRPr lang="en-ZA" dirty="0"/>
          </a:p>
        </p:txBody>
      </p:sp>
      <p:sp>
        <p:nvSpPr>
          <p:cNvPr id="9" name="Footer Placeholder 4"/>
          <p:cNvSpPr>
            <a:spLocks noGrp="1"/>
          </p:cNvSpPr>
          <p:nvPr>
            <p:ph type="ftr" sz="quarter" idx="11"/>
          </p:nvPr>
        </p:nvSpPr>
        <p:spPr/>
        <p:txBody>
          <a:bodyPr/>
          <a:lstStyle>
            <a:lvl1pPr>
              <a:defRPr/>
            </a:lvl1pPr>
          </a:lstStyle>
          <a:p>
            <a:pPr>
              <a:defRPr/>
            </a:pPr>
            <a:endParaRPr lang="en-ZA"/>
          </a:p>
        </p:txBody>
      </p:sp>
      <p:sp>
        <p:nvSpPr>
          <p:cNvPr id="10" name="Slide Number Placeholder 5"/>
          <p:cNvSpPr>
            <a:spLocks noGrp="1"/>
          </p:cNvSpPr>
          <p:nvPr>
            <p:ph type="sldNum" sz="quarter" idx="12"/>
          </p:nvPr>
        </p:nvSpPr>
        <p:spPr/>
        <p:txBody>
          <a:bodyPr/>
          <a:lstStyle>
            <a:lvl1pPr>
              <a:defRPr/>
            </a:lvl1pPr>
          </a:lstStyle>
          <a:p>
            <a:pPr>
              <a:defRPr/>
            </a:pPr>
            <a:fld id="{E51744EE-5155-4B7A-BCBB-C9159782E665}" type="slidenum">
              <a:rPr lang="en-ZA"/>
              <a:pPr>
                <a:defRPr/>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p:bg>
      <p:bgPr>
        <a:blipFill dpi="0" rotWithShape="1">
          <a:blip r:embed="rId2" cstate="print">
            <a:lum/>
          </a:blip>
          <a:srcRect/>
          <a:stretch>
            <a:fillRect l="-4000" t="6000" r="-3000" b="-8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BDF1292-38D0-4408-814E-DEE32813B1CD}" type="datetimeFigureOut">
              <a:rPr lang="en-ZA" smtClean="0"/>
              <a:pPr/>
              <a:t>2015/04/13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A9DA5A8-2A0F-478D-AFD7-90C9503203EF}" type="slidenum">
              <a:rPr lang="en-ZA" smtClean="0"/>
              <a:pPr/>
              <a:t>‹#›</a:t>
            </a:fld>
            <a:endParaRPr lang="en-ZA"/>
          </a:p>
        </p:txBody>
      </p:sp>
      <p:sp>
        <p:nvSpPr>
          <p:cNvPr id="7" name="Content Placeholder 2"/>
          <p:cNvSpPr>
            <a:spLocks noGrp="1"/>
          </p:cNvSpPr>
          <p:nvPr>
            <p:ph idx="1"/>
          </p:nvPr>
        </p:nvSpPr>
        <p:spPr>
          <a:xfrm>
            <a:off x="755576" y="3068960"/>
            <a:ext cx="8208912" cy="3229819"/>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8" name="Title 7"/>
          <p:cNvSpPr>
            <a:spLocks noGrp="1"/>
          </p:cNvSpPr>
          <p:nvPr>
            <p:ph type="title"/>
          </p:nvPr>
        </p:nvSpPr>
        <p:spPr>
          <a:xfrm>
            <a:off x="683568" y="1700808"/>
            <a:ext cx="8229600" cy="1143000"/>
          </a:xfrm>
        </p:spPr>
        <p:txBody>
          <a:bodyPr/>
          <a:lstStyle/>
          <a:p>
            <a:r>
              <a:rPr lang="en-US" smtClean="0"/>
              <a:t>Click to edit Master title style</a:t>
            </a:r>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cstate="print">
            <a:lum/>
          </a:blip>
          <a:srcRect/>
          <a:stretch>
            <a:fillRect l="2000" t="2000" b="6000"/>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bg>
      <p:bgPr>
        <a:blipFill dpi="0" rotWithShape="1">
          <a:blip r:embed="rId2" cstate="print">
            <a:lum/>
          </a:blip>
          <a:srcRect/>
          <a:stretch>
            <a:fillRect l="-4000" t="6000" r="-3000" b="-8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BDF1292-38D0-4408-814E-DEE32813B1CD}" type="datetimeFigureOut">
              <a:rPr lang="en-ZA" smtClean="0"/>
              <a:pPr/>
              <a:t>2015/04/13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A9DA5A8-2A0F-478D-AFD7-90C9503203EF}" type="slidenum">
              <a:rPr lang="en-ZA" smtClean="0"/>
              <a:pPr/>
              <a:t>‹#›</a:t>
            </a:fld>
            <a:endParaRPr lang="en-ZA"/>
          </a:p>
        </p:txBody>
      </p:sp>
      <p:sp>
        <p:nvSpPr>
          <p:cNvPr id="7" name="Content Placeholder 2"/>
          <p:cNvSpPr>
            <a:spLocks noGrp="1"/>
          </p:cNvSpPr>
          <p:nvPr>
            <p:ph idx="1"/>
          </p:nvPr>
        </p:nvSpPr>
        <p:spPr>
          <a:xfrm>
            <a:off x="755576" y="3068960"/>
            <a:ext cx="8208912" cy="3229819"/>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8" name="Title 7"/>
          <p:cNvSpPr>
            <a:spLocks noGrp="1"/>
          </p:cNvSpPr>
          <p:nvPr>
            <p:ph type="title"/>
          </p:nvPr>
        </p:nvSpPr>
        <p:spPr>
          <a:xfrm>
            <a:off x="683568" y="1700808"/>
            <a:ext cx="8229600" cy="1143000"/>
          </a:xfrm>
        </p:spPr>
        <p:txBody>
          <a:bodyPr/>
          <a:lstStyle/>
          <a:p>
            <a:r>
              <a:rPr lang="en-US" smtClean="0"/>
              <a:t>Click to edit Master title style</a:t>
            </a:r>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blipFill dpi="0" rotWithShape="1">
          <a:blip r:embed="rId2" cstate="print">
            <a:lum/>
          </a:blip>
          <a:srcRect/>
          <a:stretch>
            <a:fillRect l="-4000" t="6000" r="-3000" b="-8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BDF1292-38D0-4408-814E-DEE32813B1CD}" type="datetimeFigureOut">
              <a:rPr lang="en-ZA" smtClean="0"/>
              <a:pPr/>
              <a:t>2015/04/13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A9DA5A8-2A0F-478D-AFD7-90C9503203EF}" type="slidenum">
              <a:rPr lang="en-ZA" smtClean="0"/>
              <a:pPr/>
              <a:t>‹#›</a:t>
            </a:fld>
            <a:endParaRPr lang="en-ZA"/>
          </a:p>
        </p:txBody>
      </p:sp>
      <p:sp>
        <p:nvSpPr>
          <p:cNvPr id="7" name="Content Placeholder 2"/>
          <p:cNvSpPr>
            <a:spLocks noGrp="1"/>
          </p:cNvSpPr>
          <p:nvPr>
            <p:ph idx="1"/>
          </p:nvPr>
        </p:nvSpPr>
        <p:spPr>
          <a:xfrm>
            <a:off x="1043608" y="2204864"/>
            <a:ext cx="7344816" cy="3589859"/>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4" name="Date Placeholder 3"/>
          <p:cNvSpPr>
            <a:spLocks noGrp="1"/>
          </p:cNvSpPr>
          <p:nvPr>
            <p:ph type="dt" sz="half" idx="10"/>
          </p:nvPr>
        </p:nvSpPr>
        <p:spPr/>
        <p:txBody>
          <a:bodyPr/>
          <a:lstStyle/>
          <a:p>
            <a:fld id="{BBDF1292-38D0-4408-814E-DEE32813B1CD}" type="datetimeFigureOut">
              <a:rPr lang="en-ZA" smtClean="0"/>
              <a:pPr/>
              <a:t>2015/04/13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A9DA5A8-2A0F-478D-AFD7-90C9503203EF}"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BBDF1292-38D0-4408-814E-DEE32813B1CD}" type="datetimeFigureOut">
              <a:rPr lang="en-ZA" smtClean="0"/>
              <a:pPr/>
              <a:t>2015/04/13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A9DA5A8-2A0F-478D-AFD7-90C9503203EF}"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BBDF1292-38D0-4408-814E-DEE32813B1CD}" type="datetimeFigureOut">
              <a:rPr lang="en-ZA" smtClean="0"/>
              <a:pPr/>
              <a:t>2015/04/13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A9DA5A8-2A0F-478D-AFD7-90C9503203EF}"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BBDF1292-38D0-4408-814E-DEE32813B1CD}" type="datetimeFigureOut">
              <a:rPr lang="en-ZA" smtClean="0"/>
              <a:pPr/>
              <a:t>2015/04/13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A9DA5A8-2A0F-478D-AFD7-90C9503203EF}"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cstate="print">
            <a:lum/>
          </a:blip>
          <a:srcRect/>
          <a:stretch>
            <a:fillRect l="-8000" r="-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DF1292-38D0-4408-814E-DEE32813B1CD}" type="datetimeFigureOut">
              <a:rPr lang="en-ZA" smtClean="0"/>
              <a:pPr/>
              <a:t>2015/04/13</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9DA5A8-2A0F-478D-AFD7-90C9503203EF}"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62" r:id="rId2"/>
    <p:sldLayoutId id="2147483660" r:id="rId3"/>
    <p:sldLayoutId id="2147483663" r:id="rId4"/>
    <p:sldLayoutId id="2147483661" r:id="rId5"/>
    <p:sldLayoutId id="2147483650"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4"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8229600" cy="1143000"/>
          </a:xfrm>
        </p:spPr>
        <p:txBody>
          <a:bodyPr>
            <a:normAutofit fontScale="90000"/>
          </a:bodyPr>
          <a:lstStyle/>
          <a:p>
            <a:r>
              <a:rPr lang="en-US" dirty="0" smtClean="0"/>
              <a:t>ACHAP Economic and Social Impact Assessment</a:t>
            </a:r>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03648" y="0"/>
            <a:ext cx="6552728" cy="1143000"/>
          </a:xfrm>
        </p:spPr>
        <p:txBody>
          <a:bodyPr>
            <a:noAutofit/>
          </a:bodyPr>
          <a:lstStyle/>
          <a:p>
            <a:r>
              <a:rPr lang="en-US" sz="2800" dirty="0" smtClean="0"/>
              <a:t>Number of HIV new infections by year and scenario</a:t>
            </a:r>
            <a:endParaRPr lang="en-ZA" sz="2800" dirty="0"/>
          </a:p>
        </p:txBody>
      </p:sp>
      <p:graphicFrame>
        <p:nvGraphicFramePr>
          <p:cNvPr id="9" name="Chart 8"/>
          <p:cNvGraphicFramePr>
            <a:graphicFrameLocks noGrp="1"/>
          </p:cNvGraphicFramePr>
          <p:nvPr/>
        </p:nvGraphicFramePr>
        <p:xfrm>
          <a:off x="611560" y="1484785"/>
          <a:ext cx="8280920" cy="49909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03648" y="0"/>
            <a:ext cx="6552728" cy="1143000"/>
          </a:xfrm>
        </p:spPr>
        <p:txBody>
          <a:bodyPr>
            <a:noAutofit/>
          </a:bodyPr>
          <a:lstStyle/>
          <a:p>
            <a:r>
              <a:rPr lang="en-US" sz="2800" dirty="0" smtClean="0"/>
              <a:t>Number of HIV new infections by year and scenario</a:t>
            </a:r>
            <a:endParaRPr lang="en-ZA" sz="2800" dirty="0"/>
          </a:p>
        </p:txBody>
      </p:sp>
      <p:graphicFrame>
        <p:nvGraphicFramePr>
          <p:cNvPr id="9" name="Chart 8"/>
          <p:cNvGraphicFramePr>
            <a:graphicFrameLocks noGrp="1"/>
          </p:cNvGraphicFramePr>
          <p:nvPr/>
        </p:nvGraphicFramePr>
        <p:xfrm>
          <a:off x="611560" y="1484785"/>
          <a:ext cx="8280920" cy="49909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03648" y="0"/>
            <a:ext cx="6552728" cy="1143000"/>
          </a:xfrm>
        </p:spPr>
        <p:txBody>
          <a:bodyPr>
            <a:noAutofit/>
          </a:bodyPr>
          <a:lstStyle/>
          <a:p>
            <a:r>
              <a:rPr lang="en-US" sz="2800" dirty="0" smtClean="0"/>
              <a:t>Number of HIV new infections by year and scenario</a:t>
            </a:r>
            <a:endParaRPr lang="en-ZA" sz="2800" dirty="0"/>
          </a:p>
        </p:txBody>
      </p:sp>
      <p:graphicFrame>
        <p:nvGraphicFramePr>
          <p:cNvPr id="9" name="Chart 8"/>
          <p:cNvGraphicFramePr>
            <a:graphicFrameLocks noGrp="1"/>
          </p:cNvGraphicFramePr>
          <p:nvPr/>
        </p:nvGraphicFramePr>
        <p:xfrm>
          <a:off x="611560" y="1484785"/>
          <a:ext cx="8280920" cy="49909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03648" y="0"/>
            <a:ext cx="6552728" cy="1143000"/>
          </a:xfrm>
        </p:spPr>
        <p:txBody>
          <a:bodyPr>
            <a:noAutofit/>
          </a:bodyPr>
          <a:lstStyle/>
          <a:p>
            <a:r>
              <a:rPr lang="en-US" sz="2800" dirty="0" smtClean="0"/>
              <a:t>Number of HIV new infections by year and scenario</a:t>
            </a:r>
            <a:endParaRPr lang="en-ZA" sz="2800" dirty="0"/>
          </a:p>
        </p:txBody>
      </p:sp>
      <p:graphicFrame>
        <p:nvGraphicFramePr>
          <p:cNvPr id="9" name="Chart 8"/>
          <p:cNvGraphicFramePr>
            <a:graphicFrameLocks noGrp="1"/>
          </p:cNvGraphicFramePr>
          <p:nvPr/>
        </p:nvGraphicFramePr>
        <p:xfrm>
          <a:off x="611560" y="1484785"/>
          <a:ext cx="8280920" cy="49909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03648" y="0"/>
            <a:ext cx="6552728" cy="1143000"/>
          </a:xfrm>
        </p:spPr>
        <p:txBody>
          <a:bodyPr>
            <a:noAutofit/>
          </a:bodyPr>
          <a:lstStyle/>
          <a:p>
            <a:r>
              <a:rPr lang="en-US" sz="2800" dirty="0" smtClean="0"/>
              <a:t>Number of HIV new infections by year and scenario</a:t>
            </a:r>
            <a:endParaRPr lang="en-ZA" sz="2800" dirty="0"/>
          </a:p>
        </p:txBody>
      </p:sp>
      <p:graphicFrame>
        <p:nvGraphicFramePr>
          <p:cNvPr id="9" name="Chart 8"/>
          <p:cNvGraphicFramePr>
            <a:graphicFrameLocks noGrp="1"/>
          </p:cNvGraphicFramePr>
          <p:nvPr/>
        </p:nvGraphicFramePr>
        <p:xfrm>
          <a:off x="611560" y="1484785"/>
          <a:ext cx="8280920" cy="49909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412776"/>
            <a:ext cx="8208912" cy="4886003"/>
          </a:xfrm>
        </p:spPr>
        <p:txBody>
          <a:bodyPr/>
          <a:lstStyle/>
          <a:p>
            <a:pPr lvl="0"/>
            <a:r>
              <a:rPr lang="en-US" dirty="0" smtClean="0"/>
              <a:t>By 2014, SMC program averted an estimated 7,470 infections (</a:t>
            </a:r>
            <a:r>
              <a:rPr lang="en-US" sz="2000" dirty="0" smtClean="0"/>
              <a:t>Note ACHAP Directly Contribute 75% of all SMC’s</a:t>
            </a:r>
            <a:r>
              <a:rPr lang="en-US" dirty="0" smtClean="0"/>
              <a:t>)</a:t>
            </a:r>
            <a:endParaRPr lang="en-ZA" dirty="0" smtClean="0"/>
          </a:p>
          <a:p>
            <a:pPr lvl="1"/>
            <a:r>
              <a:rPr lang="en-US" dirty="0" smtClean="0"/>
              <a:t>Equivalence of one(1) infection averted for every 11 circumcisions performed.</a:t>
            </a:r>
            <a:endParaRPr lang="en-ZA" dirty="0" smtClean="0"/>
          </a:p>
          <a:p>
            <a:pPr lvl="0"/>
            <a:r>
              <a:rPr lang="en-US" dirty="0" smtClean="0"/>
              <a:t>About 42,000 infections averted by 2030</a:t>
            </a:r>
            <a:endParaRPr lang="en-ZA" dirty="0" smtClean="0"/>
          </a:p>
          <a:p>
            <a:pPr lvl="1"/>
            <a:r>
              <a:rPr lang="en-US" dirty="0" smtClean="0"/>
              <a:t>One(1) infection averted for every 2 male circumcisions performed. </a:t>
            </a:r>
            <a:endParaRPr lang="en-ZA" dirty="0" smtClean="0"/>
          </a:p>
          <a:p>
            <a:pPr lvl="1"/>
            <a:r>
              <a:rPr lang="en-US" dirty="0" smtClean="0"/>
              <a:t>Infections averted will also lead to future deaths averted</a:t>
            </a:r>
            <a:endParaRPr lang="en-ZA" dirty="0" smtClean="0"/>
          </a:p>
          <a:p>
            <a:endParaRPr lang="en-ZA" dirty="0"/>
          </a:p>
        </p:txBody>
      </p:sp>
      <p:sp>
        <p:nvSpPr>
          <p:cNvPr id="3" name="Title 2"/>
          <p:cNvSpPr>
            <a:spLocks noGrp="1"/>
          </p:cNvSpPr>
          <p:nvPr>
            <p:ph type="title"/>
          </p:nvPr>
        </p:nvSpPr>
        <p:spPr>
          <a:xfrm>
            <a:off x="539552" y="0"/>
            <a:ext cx="6840760" cy="1143000"/>
          </a:xfrm>
        </p:spPr>
        <p:txBody>
          <a:bodyPr>
            <a:noAutofit/>
          </a:bodyPr>
          <a:lstStyle/>
          <a:p>
            <a:r>
              <a:rPr lang="en-US" sz="2800" b="1" dirty="0" smtClean="0"/>
              <a:t>New HIV Infections Averted by SMC</a:t>
            </a:r>
            <a:endParaRPr lang="en-ZA"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340768"/>
            <a:ext cx="8352928" cy="5184576"/>
          </a:xfrm>
        </p:spPr>
        <p:txBody>
          <a:bodyPr/>
          <a:lstStyle/>
          <a:p>
            <a:pPr>
              <a:buNone/>
            </a:pPr>
            <a:r>
              <a:rPr lang="en-US" dirty="0" smtClean="0"/>
              <a:t>ART program has had an even larger impact on new infections averted</a:t>
            </a:r>
            <a:endParaRPr lang="en-ZA" dirty="0" smtClean="0"/>
          </a:p>
          <a:p>
            <a:pPr lvl="0"/>
            <a:r>
              <a:rPr lang="en-US" sz="2800" dirty="0" smtClean="0"/>
              <a:t>ART Cumulatively averted 110,000 new infections during the period 2000-2014</a:t>
            </a:r>
            <a:endParaRPr lang="en-ZA" sz="2800" dirty="0" smtClean="0"/>
          </a:p>
          <a:p>
            <a:pPr lvl="1"/>
            <a:r>
              <a:rPr lang="en-US" sz="2400" dirty="0" smtClean="0"/>
              <a:t>This is equivalent to 13 person-years of ART per infection averted.</a:t>
            </a:r>
          </a:p>
          <a:p>
            <a:pPr lvl="1">
              <a:buNone/>
            </a:pPr>
            <a:r>
              <a:rPr lang="en-US" sz="2400" dirty="0" smtClean="0"/>
              <a:t> </a:t>
            </a:r>
            <a:endParaRPr lang="en-ZA" sz="2400" dirty="0" smtClean="0"/>
          </a:p>
          <a:p>
            <a:pPr lvl="0"/>
            <a:r>
              <a:rPr lang="en-US" sz="2800" dirty="0" smtClean="0"/>
              <a:t>Combined ART/SMC new infections averted with ACHAP support is 114,000 new infections from 2001 to 2014.</a:t>
            </a:r>
            <a:endParaRPr lang="en-ZA" sz="2800" dirty="0" smtClean="0"/>
          </a:p>
          <a:p>
            <a:endParaRPr lang="en-ZA" dirty="0"/>
          </a:p>
        </p:txBody>
      </p:sp>
      <p:sp>
        <p:nvSpPr>
          <p:cNvPr id="3" name="Title 2"/>
          <p:cNvSpPr>
            <a:spLocks noGrp="1"/>
          </p:cNvSpPr>
          <p:nvPr>
            <p:ph type="title"/>
          </p:nvPr>
        </p:nvSpPr>
        <p:spPr>
          <a:xfrm>
            <a:off x="539552" y="0"/>
            <a:ext cx="8229600" cy="1143000"/>
          </a:xfrm>
        </p:spPr>
        <p:txBody>
          <a:bodyPr>
            <a:normAutofit/>
          </a:bodyPr>
          <a:lstStyle/>
          <a:p>
            <a:r>
              <a:rPr lang="en-US" sz="2800" b="1" dirty="0" smtClean="0"/>
              <a:t>New HIV Infections Averted by ART</a:t>
            </a:r>
            <a:endParaRPr lang="en-ZA"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0"/>
            <a:ext cx="8229600" cy="1143000"/>
          </a:xfrm>
        </p:spPr>
        <p:txBody>
          <a:bodyPr>
            <a:noAutofit/>
          </a:bodyPr>
          <a:lstStyle/>
          <a:p>
            <a:r>
              <a:rPr lang="en-US" sz="2800" b="1" dirty="0" smtClean="0"/>
              <a:t>Number of HIV-related deaths by year and ACHAP Support</a:t>
            </a:r>
            <a:endParaRPr lang="en-ZA" sz="2800" dirty="0"/>
          </a:p>
        </p:txBody>
      </p:sp>
      <p:graphicFrame>
        <p:nvGraphicFramePr>
          <p:cNvPr id="4" name="Chart 3"/>
          <p:cNvGraphicFramePr>
            <a:graphicFrameLocks noGrp="1"/>
          </p:cNvGraphicFramePr>
          <p:nvPr/>
        </p:nvGraphicFramePr>
        <p:xfrm>
          <a:off x="755576" y="1340768"/>
          <a:ext cx="8136904"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556792"/>
            <a:ext cx="8532440" cy="4741987"/>
          </a:xfrm>
        </p:spPr>
        <p:txBody>
          <a:bodyPr/>
          <a:lstStyle/>
          <a:p>
            <a:pPr lvl="0"/>
            <a:r>
              <a:rPr lang="en-US" sz="2400" dirty="0" smtClean="0"/>
              <a:t>ART program averted an estimated 165,000 deaths from 2001 to 2014 or 48% . </a:t>
            </a:r>
            <a:endParaRPr lang="en-ZA" sz="2400" dirty="0" smtClean="0"/>
          </a:p>
          <a:p>
            <a:pPr lvl="0"/>
            <a:r>
              <a:rPr lang="en-US" sz="2400" dirty="0" smtClean="0"/>
              <a:t>This is equivalent to one (1) death averted for 9 persons put on treatment. </a:t>
            </a:r>
            <a:endParaRPr lang="en-ZA" sz="2400" dirty="0" smtClean="0"/>
          </a:p>
          <a:p>
            <a:pPr lvl="0"/>
            <a:r>
              <a:rPr lang="en-US" sz="2400" dirty="0" smtClean="0"/>
              <a:t>The ratio was as low as 5 earlier in the epidemic when most people starting ART had low CD4 counts. </a:t>
            </a:r>
          </a:p>
          <a:p>
            <a:pPr lvl="0"/>
            <a:endParaRPr lang="en-ZA" sz="2400" dirty="0" smtClean="0"/>
          </a:p>
          <a:p>
            <a:r>
              <a:rPr lang="en-US" sz="2400" dirty="0" smtClean="0"/>
              <a:t>Note, deaths averted can occur later, so it is also useful to examine the number of life years gained; or measure additional person-years of life attributed to the intervention. </a:t>
            </a:r>
            <a:endParaRPr lang="en-ZA" sz="2400" dirty="0" smtClean="0"/>
          </a:p>
          <a:p>
            <a:pPr lvl="1"/>
            <a:r>
              <a:rPr lang="en-US" sz="2000" dirty="0" smtClean="0"/>
              <a:t>Over 949,000 life-years during the period 2000-2014 were saved. </a:t>
            </a:r>
            <a:endParaRPr lang="en-ZA" sz="2000" dirty="0" smtClean="0"/>
          </a:p>
          <a:p>
            <a:pPr lvl="1"/>
            <a:r>
              <a:rPr lang="en-US" sz="2000" dirty="0" smtClean="0"/>
              <a:t>This is equivalent to 1.2 person-years of ART per life year gained. </a:t>
            </a:r>
            <a:endParaRPr lang="en-ZA" sz="2000" dirty="0" smtClean="0"/>
          </a:p>
          <a:p>
            <a:endParaRPr lang="en-ZA" sz="2400" dirty="0"/>
          </a:p>
        </p:txBody>
      </p:sp>
      <p:sp>
        <p:nvSpPr>
          <p:cNvPr id="3" name="Title 2"/>
          <p:cNvSpPr>
            <a:spLocks noGrp="1"/>
          </p:cNvSpPr>
          <p:nvPr>
            <p:ph type="title"/>
          </p:nvPr>
        </p:nvSpPr>
        <p:spPr>
          <a:xfrm>
            <a:off x="611560" y="0"/>
            <a:ext cx="8229600" cy="1143000"/>
          </a:xfrm>
        </p:spPr>
        <p:txBody>
          <a:bodyPr>
            <a:normAutofit/>
          </a:bodyPr>
          <a:lstStyle/>
          <a:p>
            <a:r>
              <a:rPr lang="en-US" sz="2800" b="1" cap="small" dirty="0" smtClean="0"/>
              <a:t>Deaths Averted</a:t>
            </a:r>
            <a:endParaRPr lang="en-ZA"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260648"/>
            <a:ext cx="8229600" cy="504056"/>
          </a:xfrm>
        </p:spPr>
        <p:txBody>
          <a:bodyPr>
            <a:normAutofit fontScale="90000"/>
          </a:bodyPr>
          <a:lstStyle/>
          <a:p>
            <a:r>
              <a:rPr lang="en-US" sz="2800" b="1" dirty="0" smtClean="0"/>
              <a:t>TB Mortality by HIV Status</a:t>
            </a:r>
            <a:endParaRPr lang="en-ZA" sz="2800" b="1" dirty="0"/>
          </a:p>
        </p:txBody>
      </p:sp>
      <p:graphicFrame>
        <p:nvGraphicFramePr>
          <p:cNvPr id="4" name="Chart 3"/>
          <p:cNvGraphicFramePr/>
          <p:nvPr/>
        </p:nvGraphicFramePr>
        <p:xfrm>
          <a:off x="683568" y="1484784"/>
          <a:ext cx="8064895" cy="511256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556792"/>
            <a:ext cx="8208912" cy="4597971"/>
          </a:xfrm>
        </p:spPr>
        <p:txBody>
          <a:bodyPr/>
          <a:lstStyle/>
          <a:p>
            <a:r>
              <a:rPr lang="en-US" sz="2800" dirty="0" smtClean="0"/>
              <a:t>ACHAP Support</a:t>
            </a:r>
          </a:p>
          <a:p>
            <a:endParaRPr lang="en-US" sz="1800" dirty="0" smtClean="0"/>
          </a:p>
          <a:p>
            <a:r>
              <a:rPr lang="en-US" sz="2800" dirty="0" smtClean="0"/>
              <a:t>Methods</a:t>
            </a:r>
          </a:p>
          <a:p>
            <a:endParaRPr lang="en-ZA" sz="1800" dirty="0" smtClean="0"/>
          </a:p>
          <a:p>
            <a:r>
              <a:rPr lang="en-US" sz="2800" dirty="0" smtClean="0"/>
              <a:t>Epidemiological Impact</a:t>
            </a:r>
          </a:p>
          <a:p>
            <a:endParaRPr lang="en-ZA" sz="1800" dirty="0" smtClean="0"/>
          </a:p>
          <a:p>
            <a:r>
              <a:rPr lang="en-ZA" sz="2800" dirty="0" smtClean="0"/>
              <a:t>Economic Impact</a:t>
            </a:r>
          </a:p>
          <a:p>
            <a:endParaRPr lang="en-ZA" sz="2400" dirty="0"/>
          </a:p>
        </p:txBody>
      </p:sp>
      <p:sp>
        <p:nvSpPr>
          <p:cNvPr id="3" name="Title 2"/>
          <p:cNvSpPr>
            <a:spLocks noGrp="1"/>
          </p:cNvSpPr>
          <p:nvPr>
            <p:ph type="title"/>
          </p:nvPr>
        </p:nvSpPr>
        <p:spPr>
          <a:xfrm>
            <a:off x="611560" y="0"/>
            <a:ext cx="8229600" cy="1143000"/>
          </a:xfrm>
        </p:spPr>
        <p:txBody>
          <a:bodyPr>
            <a:normAutofit/>
          </a:bodyPr>
          <a:lstStyle/>
          <a:p>
            <a:r>
              <a:rPr lang="en-ZA" sz="3200" b="1" dirty="0" smtClean="0"/>
              <a:t>Outline</a:t>
            </a:r>
            <a:endParaRPr lang="en-ZA" sz="32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0"/>
            <a:ext cx="8229600" cy="1143000"/>
          </a:xfrm>
        </p:spPr>
        <p:txBody>
          <a:bodyPr/>
          <a:lstStyle/>
          <a:p>
            <a:endParaRPr lang="en-ZA" dirty="0"/>
          </a:p>
        </p:txBody>
      </p:sp>
      <p:graphicFrame>
        <p:nvGraphicFramePr>
          <p:cNvPr id="4" name="Chart 3"/>
          <p:cNvGraphicFramePr/>
          <p:nvPr/>
        </p:nvGraphicFramePr>
        <p:xfrm>
          <a:off x="683568" y="1412776"/>
          <a:ext cx="8280919"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0"/>
            <a:ext cx="8229600" cy="1143000"/>
          </a:xfrm>
        </p:spPr>
        <p:txBody>
          <a:bodyPr/>
          <a:lstStyle/>
          <a:p>
            <a:endParaRPr lang="en-ZA" dirty="0"/>
          </a:p>
        </p:txBody>
      </p:sp>
      <p:graphicFrame>
        <p:nvGraphicFramePr>
          <p:cNvPr id="4" name="Chart 3"/>
          <p:cNvGraphicFramePr/>
          <p:nvPr/>
        </p:nvGraphicFramePr>
        <p:xfrm>
          <a:off x="683568" y="1412776"/>
          <a:ext cx="8280919"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0"/>
            <a:ext cx="8229600" cy="1143000"/>
          </a:xfrm>
        </p:spPr>
        <p:txBody>
          <a:bodyPr/>
          <a:lstStyle/>
          <a:p>
            <a:endParaRPr lang="en-ZA" dirty="0"/>
          </a:p>
        </p:txBody>
      </p:sp>
      <p:graphicFrame>
        <p:nvGraphicFramePr>
          <p:cNvPr id="4" name="Chart 3"/>
          <p:cNvGraphicFramePr/>
          <p:nvPr/>
        </p:nvGraphicFramePr>
        <p:xfrm>
          <a:off x="683568" y="1412776"/>
          <a:ext cx="8280919"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0"/>
            <a:ext cx="8229600" cy="1143000"/>
          </a:xfrm>
        </p:spPr>
        <p:txBody>
          <a:bodyPr/>
          <a:lstStyle/>
          <a:p>
            <a:endParaRPr lang="en-ZA" dirty="0"/>
          </a:p>
        </p:txBody>
      </p:sp>
      <p:graphicFrame>
        <p:nvGraphicFramePr>
          <p:cNvPr id="4" name="Chart 3"/>
          <p:cNvGraphicFramePr/>
          <p:nvPr/>
        </p:nvGraphicFramePr>
        <p:xfrm>
          <a:off x="683568" y="1412776"/>
          <a:ext cx="8280919"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0"/>
            <a:ext cx="8229600" cy="1143000"/>
          </a:xfrm>
        </p:spPr>
        <p:txBody>
          <a:bodyPr/>
          <a:lstStyle/>
          <a:p>
            <a:endParaRPr lang="en-ZA" dirty="0"/>
          </a:p>
        </p:txBody>
      </p:sp>
      <p:graphicFrame>
        <p:nvGraphicFramePr>
          <p:cNvPr id="4" name="Chart 3"/>
          <p:cNvGraphicFramePr/>
          <p:nvPr/>
        </p:nvGraphicFramePr>
        <p:xfrm>
          <a:off x="683568" y="1412776"/>
          <a:ext cx="8280919"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0"/>
            <a:ext cx="8229600" cy="1143000"/>
          </a:xfrm>
        </p:spPr>
        <p:txBody>
          <a:bodyPr/>
          <a:lstStyle/>
          <a:p>
            <a:endParaRPr lang="en-ZA" dirty="0"/>
          </a:p>
        </p:txBody>
      </p:sp>
      <p:graphicFrame>
        <p:nvGraphicFramePr>
          <p:cNvPr id="4" name="Chart 3"/>
          <p:cNvGraphicFramePr/>
          <p:nvPr/>
        </p:nvGraphicFramePr>
        <p:xfrm>
          <a:off x="683568" y="1412776"/>
          <a:ext cx="8280919"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260648"/>
            <a:ext cx="8229600" cy="504056"/>
          </a:xfrm>
        </p:spPr>
        <p:txBody>
          <a:bodyPr>
            <a:normAutofit fontScale="90000"/>
          </a:bodyPr>
          <a:lstStyle/>
          <a:p>
            <a:r>
              <a:rPr lang="en-US" sz="2800" b="1" dirty="0" smtClean="0"/>
              <a:t>TB Mortality by HIV Status</a:t>
            </a:r>
            <a:endParaRPr lang="en-ZA" sz="2800" b="1" dirty="0"/>
          </a:p>
        </p:txBody>
      </p:sp>
      <p:graphicFrame>
        <p:nvGraphicFramePr>
          <p:cNvPr id="4" name="Chart 3"/>
          <p:cNvGraphicFramePr/>
          <p:nvPr/>
        </p:nvGraphicFramePr>
        <p:xfrm>
          <a:off x="683568" y="1484784"/>
          <a:ext cx="8064895" cy="511256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340768"/>
            <a:ext cx="8424936" cy="4958011"/>
          </a:xfrm>
        </p:spPr>
        <p:txBody>
          <a:bodyPr/>
          <a:lstStyle/>
          <a:p>
            <a:r>
              <a:rPr lang="en-US" sz="2600" dirty="0" smtClean="0"/>
              <a:t>Cumulative TB mortality was reduced by 17% during 2001-2014 </a:t>
            </a:r>
            <a:endParaRPr lang="en-ZA" sz="2600" dirty="0" smtClean="0"/>
          </a:p>
          <a:p>
            <a:pPr lvl="0"/>
            <a:endParaRPr lang="en-ZA" sz="2600" dirty="0" smtClean="0"/>
          </a:p>
          <a:p>
            <a:pPr lvl="0"/>
            <a:r>
              <a:rPr lang="en-US" sz="2600" dirty="0" smtClean="0"/>
              <a:t>In 2014 number of TB related deaths reduced by roughly half of deaths in the “no support” scenario. </a:t>
            </a:r>
          </a:p>
          <a:p>
            <a:pPr lvl="0"/>
            <a:endParaRPr lang="en-US" sz="2600" dirty="0" smtClean="0"/>
          </a:p>
          <a:p>
            <a:pPr lvl="0"/>
            <a:endParaRPr lang="en-ZA" sz="2600" dirty="0" smtClean="0"/>
          </a:p>
          <a:p>
            <a:pPr lvl="0"/>
            <a:r>
              <a:rPr lang="en-US" sz="2400" i="1" dirty="0" smtClean="0"/>
              <a:t>Note, nearly all of the deaths and cases of active disease averted by the national TB program were among HIV+ individuals.</a:t>
            </a:r>
            <a:endParaRPr lang="en-ZA" sz="2400" i="1" dirty="0" smtClean="0"/>
          </a:p>
          <a:p>
            <a:endParaRPr lang="en-ZA" sz="2600" dirty="0"/>
          </a:p>
        </p:txBody>
      </p:sp>
      <p:sp>
        <p:nvSpPr>
          <p:cNvPr id="3" name="Title 2"/>
          <p:cNvSpPr>
            <a:spLocks noGrp="1"/>
          </p:cNvSpPr>
          <p:nvPr>
            <p:ph type="title"/>
          </p:nvPr>
        </p:nvSpPr>
        <p:spPr>
          <a:xfrm>
            <a:off x="467544" y="0"/>
            <a:ext cx="8229600" cy="836712"/>
          </a:xfrm>
        </p:spPr>
        <p:txBody>
          <a:bodyPr>
            <a:noAutofit/>
          </a:bodyPr>
          <a:lstStyle/>
          <a:p>
            <a:r>
              <a:rPr lang="en-US" sz="2800" b="1" dirty="0" smtClean="0"/>
              <a:t>Comparison of TB scenarios with and without the scale up of ART and MC</a:t>
            </a:r>
            <a:endParaRPr lang="en-ZA" sz="28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11560" y="6237312"/>
            <a:ext cx="8208912" cy="620688"/>
          </a:xfrm>
        </p:spPr>
        <p:txBody>
          <a:bodyPr/>
          <a:lstStyle/>
          <a:p>
            <a:pPr lvl="0"/>
            <a:r>
              <a:rPr lang="en-US" sz="2400" dirty="0" smtClean="0"/>
              <a:t>New TB cases per year was reduced by roughly 50% in 2014. </a:t>
            </a:r>
            <a:endParaRPr lang="en-ZA" sz="2400" dirty="0" smtClean="0"/>
          </a:p>
        </p:txBody>
      </p:sp>
      <p:sp>
        <p:nvSpPr>
          <p:cNvPr id="5" name="Title 4"/>
          <p:cNvSpPr>
            <a:spLocks noGrp="1"/>
          </p:cNvSpPr>
          <p:nvPr>
            <p:ph type="title"/>
          </p:nvPr>
        </p:nvSpPr>
        <p:spPr>
          <a:xfrm>
            <a:off x="683568" y="188640"/>
            <a:ext cx="8229600" cy="576064"/>
          </a:xfrm>
        </p:spPr>
        <p:txBody>
          <a:bodyPr>
            <a:noAutofit/>
          </a:bodyPr>
          <a:lstStyle/>
          <a:p>
            <a:r>
              <a:rPr lang="en-US" sz="3200" b="1" dirty="0" smtClean="0"/>
              <a:t>TB Incidence by HIV Status</a:t>
            </a:r>
            <a:endParaRPr lang="en-ZA" sz="3200" b="1" dirty="0"/>
          </a:p>
        </p:txBody>
      </p:sp>
      <p:graphicFrame>
        <p:nvGraphicFramePr>
          <p:cNvPr id="7" name="Chart 6"/>
          <p:cNvGraphicFramePr/>
          <p:nvPr/>
        </p:nvGraphicFramePr>
        <p:xfrm>
          <a:off x="755576" y="1556792"/>
          <a:ext cx="7704856" cy="42484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412776"/>
            <a:ext cx="8424936" cy="4886003"/>
          </a:xfrm>
        </p:spPr>
        <p:txBody>
          <a:bodyPr/>
          <a:lstStyle/>
          <a:p>
            <a:pPr lvl="0"/>
            <a:r>
              <a:rPr lang="en-ZA" sz="2800" dirty="0" smtClean="0"/>
              <a:t>Ideally a comprehensive analysis of ACHAP’s support would determine the economic benefits associated with all the funds spent. </a:t>
            </a:r>
          </a:p>
          <a:p>
            <a:pPr lvl="0"/>
            <a:r>
              <a:rPr lang="en-ZA" sz="2800" dirty="0" smtClean="0"/>
              <a:t>However, it would be problematic to link the resources used to specific outputs.</a:t>
            </a:r>
          </a:p>
          <a:p>
            <a:pPr lvl="0"/>
            <a:r>
              <a:rPr lang="en-US" sz="2800" dirty="0" smtClean="0"/>
              <a:t>For this reason, the economic impact analysis focused only on SMC and ART.</a:t>
            </a:r>
            <a:endParaRPr lang="en-ZA" sz="2800" dirty="0" smtClean="0"/>
          </a:p>
          <a:p>
            <a:endParaRPr lang="en-ZA" sz="2800" dirty="0"/>
          </a:p>
        </p:txBody>
      </p:sp>
      <p:sp>
        <p:nvSpPr>
          <p:cNvPr id="3" name="Title 2"/>
          <p:cNvSpPr>
            <a:spLocks noGrp="1"/>
          </p:cNvSpPr>
          <p:nvPr>
            <p:ph type="title"/>
          </p:nvPr>
        </p:nvSpPr>
        <p:spPr>
          <a:xfrm>
            <a:off x="611560" y="0"/>
            <a:ext cx="8229600" cy="1143000"/>
          </a:xfrm>
        </p:spPr>
        <p:txBody>
          <a:bodyPr>
            <a:normAutofit/>
          </a:bodyPr>
          <a:lstStyle/>
          <a:p>
            <a:r>
              <a:rPr lang="en-ZA" sz="3200" b="1" cap="small" dirty="0" smtClean="0"/>
              <a:t>Socio-economic Impact</a:t>
            </a:r>
            <a:endParaRPr lang="en-ZA"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340768"/>
            <a:ext cx="8352928" cy="4958011"/>
          </a:xfrm>
        </p:spPr>
        <p:txBody>
          <a:bodyPr/>
          <a:lstStyle/>
          <a:p>
            <a:pPr marL="274320" indent="-274320">
              <a:lnSpc>
                <a:spcPct val="90000"/>
              </a:lnSpc>
              <a:defRPr/>
            </a:pPr>
            <a:r>
              <a:rPr lang="en-US" sz="2600" dirty="0" smtClean="0"/>
              <a:t>PPP;  </a:t>
            </a:r>
            <a:r>
              <a:rPr lang="en-US" sz="2600" dirty="0" err="1" smtClean="0"/>
              <a:t>Govt</a:t>
            </a:r>
            <a:r>
              <a:rPr lang="en-US" sz="2600" dirty="0" smtClean="0"/>
              <a:t> of Botswana, Bill &amp; Melinda Gates Foundation and Merck/The Merck Company Foundation.</a:t>
            </a:r>
          </a:p>
          <a:p>
            <a:pPr marL="674370" lvl="1" indent="-274320">
              <a:lnSpc>
                <a:spcPct val="90000"/>
              </a:lnSpc>
              <a:defRPr/>
            </a:pPr>
            <a:r>
              <a:rPr lang="en-US" sz="2200" dirty="0" smtClean="0"/>
              <a:t>Country priorities; NSF for HIV/AIDS informed strategic direction </a:t>
            </a:r>
          </a:p>
          <a:p>
            <a:pPr marL="674370" lvl="1" indent="-274320">
              <a:lnSpc>
                <a:spcPct val="90000"/>
              </a:lnSpc>
              <a:defRPr/>
            </a:pPr>
            <a:r>
              <a:rPr lang="en-US" sz="2200" dirty="0" smtClean="0"/>
              <a:t>Mutual partnership: </a:t>
            </a:r>
            <a:r>
              <a:rPr lang="en-US" sz="2200" dirty="0" err="1" smtClean="0"/>
              <a:t>Govt</a:t>
            </a:r>
            <a:r>
              <a:rPr lang="en-US" sz="2200" dirty="0" smtClean="0"/>
              <a:t> strategy &amp; policy guidance, in kind contribution </a:t>
            </a:r>
          </a:p>
          <a:p>
            <a:pPr marL="674370" lvl="1" indent="-274320">
              <a:lnSpc>
                <a:spcPct val="90000"/>
              </a:lnSpc>
              <a:defRPr/>
            </a:pPr>
            <a:r>
              <a:rPr lang="en-US" sz="2200" dirty="0" smtClean="0"/>
              <a:t>ACHAP financial, technical, human resources, infrastructure, and logistical support</a:t>
            </a:r>
          </a:p>
        </p:txBody>
      </p:sp>
      <p:sp>
        <p:nvSpPr>
          <p:cNvPr id="3" name="Title 2"/>
          <p:cNvSpPr>
            <a:spLocks noGrp="1"/>
          </p:cNvSpPr>
          <p:nvPr>
            <p:ph type="title"/>
          </p:nvPr>
        </p:nvSpPr>
        <p:spPr>
          <a:xfrm>
            <a:off x="611560" y="0"/>
            <a:ext cx="8229600" cy="1143000"/>
          </a:xfrm>
        </p:spPr>
        <p:txBody>
          <a:bodyPr/>
          <a:lstStyle/>
          <a:p>
            <a:r>
              <a:rPr lang="en-US" b="1" dirty="0" smtClean="0"/>
              <a:t>ACHAP Support</a:t>
            </a:r>
            <a:endParaRPr lang="en-Z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340768"/>
            <a:ext cx="8604448" cy="4958011"/>
          </a:xfrm>
        </p:spPr>
        <p:txBody>
          <a:bodyPr/>
          <a:lstStyle/>
          <a:p>
            <a:r>
              <a:rPr lang="en-ZA" sz="2800" dirty="0" smtClean="0"/>
              <a:t>Benefits are 30 times greater than the overall costs. </a:t>
            </a:r>
          </a:p>
          <a:p>
            <a:pPr lvl="1"/>
            <a:r>
              <a:rPr lang="en-ZA" sz="2400" dirty="0" smtClean="0"/>
              <a:t>Assessed costs that would be needed in order to treat an infected person (discounted cost of lifetime treatment)</a:t>
            </a:r>
          </a:p>
          <a:p>
            <a:pPr lvl="2"/>
            <a:r>
              <a:rPr lang="en-ZA" sz="2000" dirty="0" smtClean="0"/>
              <a:t>Estimated at $7,400</a:t>
            </a:r>
          </a:p>
          <a:p>
            <a:pPr lvl="1"/>
            <a:r>
              <a:rPr lang="en-ZA" sz="2400" dirty="0" smtClean="0"/>
              <a:t>For estimated infections </a:t>
            </a:r>
            <a:r>
              <a:rPr lang="en-ZA" sz="2400" dirty="0" smtClean="0"/>
              <a:t>averted $</a:t>
            </a:r>
            <a:r>
              <a:rPr lang="en-ZA" sz="2400" dirty="0" smtClean="0"/>
              <a:t>351.5 </a:t>
            </a:r>
            <a:r>
              <a:rPr lang="en-ZA" sz="2400" dirty="0" smtClean="0"/>
              <a:t>million future costs was saved.</a:t>
            </a:r>
            <a:endParaRPr lang="en-ZA" sz="2400" dirty="0" smtClean="0"/>
          </a:p>
          <a:p>
            <a:pPr lvl="1"/>
            <a:r>
              <a:rPr lang="en-ZA" sz="2400" dirty="0" smtClean="0"/>
              <a:t>Compared </a:t>
            </a:r>
            <a:r>
              <a:rPr lang="en-ZA" sz="2400" dirty="0" smtClean="0"/>
              <a:t>to $11.6 million </a:t>
            </a:r>
            <a:r>
              <a:rPr lang="en-ZA" sz="2400" dirty="0" smtClean="0"/>
              <a:t>as cost </a:t>
            </a:r>
            <a:r>
              <a:rPr lang="en-ZA" sz="2400" dirty="0" smtClean="0"/>
              <a:t>of </a:t>
            </a:r>
            <a:r>
              <a:rPr lang="en-ZA" sz="2400" dirty="0" smtClean="0"/>
              <a:t>101,680 SMC’s. </a:t>
            </a:r>
            <a:endParaRPr lang="en-ZA" sz="2400" dirty="0" smtClean="0"/>
          </a:p>
          <a:p>
            <a:pPr>
              <a:buNone/>
            </a:pPr>
            <a:r>
              <a:rPr lang="en-ZA" sz="1600" dirty="0" smtClean="0"/>
              <a:t> </a:t>
            </a:r>
            <a:endParaRPr lang="en-ZA" sz="1100" dirty="0" smtClean="0"/>
          </a:p>
          <a:p>
            <a:r>
              <a:rPr lang="en-ZA" sz="2800" i="1" dirty="0" smtClean="0"/>
              <a:t>This would be even more favourable if one were to include other benefits of preventing each HIV infection (e.g., lost future earnings, loss of value to the household, etc</a:t>
            </a:r>
            <a:r>
              <a:rPr lang="en-ZA" sz="2800" i="1" dirty="0" smtClean="0"/>
              <a:t>.),.</a:t>
            </a:r>
            <a:endParaRPr lang="en-ZA" sz="2800" i="1" dirty="0" smtClean="0"/>
          </a:p>
        </p:txBody>
      </p:sp>
      <p:sp>
        <p:nvSpPr>
          <p:cNvPr id="3" name="Title 2"/>
          <p:cNvSpPr>
            <a:spLocks noGrp="1"/>
          </p:cNvSpPr>
          <p:nvPr>
            <p:ph type="title"/>
          </p:nvPr>
        </p:nvSpPr>
        <p:spPr>
          <a:xfrm>
            <a:off x="683568" y="0"/>
            <a:ext cx="8229600" cy="836712"/>
          </a:xfrm>
        </p:spPr>
        <p:txBody>
          <a:bodyPr>
            <a:normAutofit/>
          </a:bodyPr>
          <a:lstStyle/>
          <a:p>
            <a:r>
              <a:rPr lang="en-US" sz="2800" b="1" cap="small" dirty="0" smtClean="0"/>
              <a:t>Safe Male Circumcision </a:t>
            </a:r>
            <a:r>
              <a:rPr lang="en-ZA" sz="2800" b="1" cap="small" dirty="0" smtClean="0"/>
              <a:t>economic Impact</a:t>
            </a:r>
            <a:endParaRPr lang="en-ZA"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a:xfrm>
            <a:off x="611188" y="115888"/>
            <a:ext cx="8137276" cy="792832"/>
          </a:xfrm>
        </p:spPr>
        <p:txBody>
          <a:bodyPr>
            <a:normAutofit/>
          </a:bodyPr>
          <a:lstStyle/>
          <a:p>
            <a:pPr>
              <a:defRPr sz="2160" b="1" i="0" u="none" strike="noStrike" kern="1200" baseline="0">
                <a:solidFill>
                  <a:prstClr val="black"/>
                </a:solidFill>
                <a:latin typeface="+mn-lt"/>
                <a:ea typeface="+mn-ea"/>
                <a:cs typeface="+mn-cs"/>
              </a:defRPr>
            </a:pPr>
            <a:r>
              <a:rPr lang="en-ZA" sz="2800" b="1" dirty="0" smtClean="0">
                <a:solidFill>
                  <a:prstClr val="black"/>
                </a:solidFill>
              </a:rPr>
              <a:t>Average per SMC Cost by year</a:t>
            </a:r>
            <a:endParaRPr lang="en-ZA" sz="2800" b="1" dirty="0">
              <a:solidFill>
                <a:prstClr val="black"/>
              </a:solidFill>
            </a:endParaRPr>
          </a:p>
        </p:txBody>
      </p:sp>
      <p:graphicFrame>
        <p:nvGraphicFramePr>
          <p:cNvPr id="6" name="Chart 5"/>
          <p:cNvGraphicFramePr>
            <a:graphicFrameLocks noGrp="1"/>
          </p:cNvGraphicFramePr>
          <p:nvPr/>
        </p:nvGraphicFramePr>
        <p:xfrm>
          <a:off x="611560" y="1196752"/>
          <a:ext cx="8352928" cy="518457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971600" y="6381329"/>
            <a:ext cx="5976664" cy="461665"/>
          </a:xfrm>
          <a:prstGeom prst="rect">
            <a:avLst/>
          </a:prstGeom>
          <a:noFill/>
        </p:spPr>
        <p:txBody>
          <a:bodyPr wrap="square" rtlCol="0">
            <a:spAutoFit/>
          </a:bodyPr>
          <a:lstStyle/>
          <a:p>
            <a:r>
              <a:rPr lang="en-ZA" sz="2400" dirty="0" smtClean="0"/>
              <a:t>Per SMC Cost reduced by over 2/3</a:t>
            </a:r>
            <a:endParaRPr lang="en-ZA"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556792"/>
            <a:ext cx="8604448" cy="4741987"/>
          </a:xfrm>
        </p:spPr>
        <p:txBody>
          <a:bodyPr/>
          <a:lstStyle/>
          <a:p>
            <a:r>
              <a:rPr lang="en-ZA" sz="2800" dirty="0" smtClean="0"/>
              <a:t>Benefits exceed costs 5 fold</a:t>
            </a:r>
          </a:p>
          <a:p>
            <a:pPr lvl="1"/>
            <a:r>
              <a:rPr lang="en-ZA" sz="2400" dirty="0" smtClean="0"/>
              <a:t>By averting infections, ART also averts future ART costs. </a:t>
            </a:r>
          </a:p>
          <a:p>
            <a:pPr lvl="1"/>
            <a:r>
              <a:rPr lang="en-ZA" sz="2400" dirty="0" smtClean="0"/>
              <a:t>ART saved $814 million by averting 110,000 infections </a:t>
            </a:r>
          </a:p>
          <a:p>
            <a:pPr lvl="2"/>
            <a:r>
              <a:rPr lang="en-ZA" sz="2000" dirty="0" smtClean="0"/>
              <a:t>Assuming </a:t>
            </a:r>
            <a:r>
              <a:rPr lang="en-ZA" sz="2000" dirty="0" smtClean="0"/>
              <a:t>discounted cost of lifetime treatment </a:t>
            </a:r>
            <a:r>
              <a:rPr lang="en-ZA" sz="2000" dirty="0" smtClean="0"/>
              <a:t>of </a:t>
            </a:r>
            <a:r>
              <a:rPr lang="en-ZA" sz="2000" dirty="0" smtClean="0"/>
              <a:t>$7,400. </a:t>
            </a:r>
          </a:p>
          <a:p>
            <a:r>
              <a:rPr lang="en-ZA" sz="2800" dirty="0" smtClean="0"/>
              <a:t>Drug donation program costed $168.4 million.</a:t>
            </a:r>
          </a:p>
          <a:p>
            <a:endParaRPr lang="en-ZA" sz="2800" dirty="0" smtClean="0"/>
          </a:p>
          <a:p>
            <a:r>
              <a:rPr lang="en-ZA" sz="2400" i="1" dirty="0" smtClean="0"/>
              <a:t>The $168.4 million drug donation exclude other costs</a:t>
            </a:r>
          </a:p>
          <a:p>
            <a:r>
              <a:rPr lang="en-ZA" sz="2400" i="1" dirty="0" smtClean="0"/>
              <a:t>Conversely, benefits of treatment cannot be defined solely by infections averted, since treatment also provides other benefits (reduced morbidity and mortality, increased productivity, etc.).</a:t>
            </a:r>
            <a:endParaRPr lang="en-ZA" sz="2400" i="1" dirty="0"/>
          </a:p>
        </p:txBody>
      </p:sp>
      <p:sp>
        <p:nvSpPr>
          <p:cNvPr id="3" name="Title 2"/>
          <p:cNvSpPr>
            <a:spLocks noGrp="1"/>
          </p:cNvSpPr>
          <p:nvPr>
            <p:ph type="title"/>
          </p:nvPr>
        </p:nvSpPr>
        <p:spPr>
          <a:xfrm>
            <a:off x="539552" y="0"/>
            <a:ext cx="8229600" cy="1143000"/>
          </a:xfrm>
        </p:spPr>
        <p:txBody>
          <a:bodyPr>
            <a:normAutofit/>
          </a:bodyPr>
          <a:lstStyle/>
          <a:p>
            <a:r>
              <a:rPr lang="en-US" sz="3200" b="1" cap="small" dirty="0" smtClean="0"/>
              <a:t>ART Economic Benefits</a:t>
            </a:r>
            <a:endParaRPr lang="en-ZA" sz="3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772816"/>
            <a:ext cx="8352928" cy="4525963"/>
          </a:xfrm>
        </p:spPr>
        <p:txBody>
          <a:bodyPr/>
          <a:lstStyle/>
          <a:p>
            <a:r>
              <a:rPr lang="en-ZA" sz="2800" dirty="0" smtClean="0"/>
              <a:t>ART and SMC Combined saved $843.6 million by averting 114,000 infections.  </a:t>
            </a:r>
          </a:p>
          <a:p>
            <a:pPr lvl="0"/>
            <a:r>
              <a:rPr lang="en-ZA" sz="2800" dirty="0" smtClean="0"/>
              <a:t>ART and SMC cost was $180 million.  </a:t>
            </a:r>
          </a:p>
          <a:p>
            <a:pPr lvl="0"/>
            <a:r>
              <a:rPr lang="en-ZA" sz="2800" dirty="0" smtClean="0"/>
              <a:t>Cost ratio of $4.7/$1.0 cost.  </a:t>
            </a:r>
          </a:p>
          <a:p>
            <a:pPr lvl="0"/>
            <a:r>
              <a:rPr lang="en-ZA" sz="2800" dirty="0" smtClean="0"/>
              <a:t>Still  if other benefits are considered, benefit may be significantly higher.</a:t>
            </a:r>
          </a:p>
        </p:txBody>
      </p:sp>
      <p:sp>
        <p:nvSpPr>
          <p:cNvPr id="3" name="Title 2"/>
          <p:cNvSpPr>
            <a:spLocks noGrp="1"/>
          </p:cNvSpPr>
          <p:nvPr>
            <p:ph type="title"/>
          </p:nvPr>
        </p:nvSpPr>
        <p:spPr>
          <a:xfrm>
            <a:off x="683568" y="0"/>
            <a:ext cx="7344816" cy="1143000"/>
          </a:xfrm>
        </p:spPr>
        <p:txBody>
          <a:bodyPr>
            <a:normAutofit/>
          </a:bodyPr>
          <a:lstStyle/>
          <a:p>
            <a:r>
              <a:rPr lang="en-US" sz="2800" b="1" cap="small" dirty="0" smtClean="0"/>
              <a:t>ART and SMC Combined Economic Benefits</a:t>
            </a:r>
            <a:endParaRPr lang="en-ZA"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340768"/>
            <a:ext cx="8604448" cy="4958011"/>
          </a:xfrm>
        </p:spPr>
        <p:txBody>
          <a:bodyPr/>
          <a:lstStyle/>
          <a:p>
            <a:pPr lvl="0"/>
            <a:r>
              <a:rPr lang="en-US" sz="2400" dirty="0" smtClean="0"/>
              <a:t>ACHAP creation was a timely and right move for Botswana’s national response to HIV/AIDS</a:t>
            </a:r>
            <a:endParaRPr lang="en-ZA" sz="2400" dirty="0" smtClean="0"/>
          </a:p>
          <a:p>
            <a:pPr lvl="0"/>
            <a:r>
              <a:rPr lang="en-US" sz="2400" dirty="0" smtClean="0"/>
              <a:t>ACHAP has been a catalyst hence drawing development partners to assist expand and intensify initiatives.</a:t>
            </a:r>
            <a:endParaRPr lang="en-ZA" sz="2400" dirty="0" smtClean="0"/>
          </a:p>
          <a:p>
            <a:pPr lvl="0"/>
            <a:r>
              <a:rPr lang="en-US" sz="2400" dirty="0" smtClean="0"/>
              <a:t>Without ACHAP, Botswana would have not </a:t>
            </a:r>
            <a:r>
              <a:rPr lang="en-US" sz="2400" b="1" u="sng" dirty="0" smtClean="0"/>
              <a:t>easily</a:t>
            </a:r>
            <a:r>
              <a:rPr lang="en-US" sz="2400" dirty="0" smtClean="0"/>
              <a:t> attained the success it has enjoyed in HIV/AIDS  fight. </a:t>
            </a:r>
            <a:endParaRPr lang="en-ZA" sz="2400" dirty="0" smtClean="0"/>
          </a:p>
          <a:p>
            <a:pPr lvl="0"/>
            <a:r>
              <a:rPr lang="en-US" sz="2400" dirty="0" smtClean="0"/>
              <a:t>ACHAP became instrumental in ensuring that catastrophic impact of the epidemic on the economy and social fabric of Botswana, that was thought to be imminent at the turn of the century, has been largely mitigated. </a:t>
            </a:r>
          </a:p>
          <a:p>
            <a:pPr lvl="0"/>
            <a:r>
              <a:rPr lang="en-US" sz="2400" dirty="0" smtClean="0"/>
              <a:t>ACHAP served as a prime example of difficulties and successes of joint partnership between government and private companies.</a:t>
            </a:r>
            <a:endParaRPr lang="en-ZA" sz="2400" dirty="0" smtClean="0"/>
          </a:p>
          <a:p>
            <a:pPr lvl="0"/>
            <a:r>
              <a:rPr lang="en-US" sz="2400" dirty="0" smtClean="0"/>
              <a:t>ACHAP achieved high level of integration across government, NGOs, CBOs, and the community. </a:t>
            </a:r>
            <a:endParaRPr lang="en-ZA" sz="2400" dirty="0" smtClean="0"/>
          </a:p>
          <a:p>
            <a:pPr lvl="0"/>
            <a:endParaRPr lang="en-ZA" sz="2400" dirty="0" smtClean="0"/>
          </a:p>
          <a:p>
            <a:endParaRPr lang="en-ZA" sz="2400" dirty="0"/>
          </a:p>
        </p:txBody>
      </p:sp>
      <p:sp>
        <p:nvSpPr>
          <p:cNvPr id="3" name="Title 2"/>
          <p:cNvSpPr>
            <a:spLocks noGrp="1"/>
          </p:cNvSpPr>
          <p:nvPr>
            <p:ph type="title"/>
          </p:nvPr>
        </p:nvSpPr>
        <p:spPr>
          <a:xfrm>
            <a:off x="683568" y="0"/>
            <a:ext cx="8229600" cy="1052736"/>
          </a:xfrm>
        </p:spPr>
        <p:txBody>
          <a:bodyPr>
            <a:normAutofit/>
          </a:bodyPr>
          <a:lstStyle/>
          <a:p>
            <a:r>
              <a:rPr lang="en-US" sz="2800" b="1" dirty="0" smtClean="0"/>
              <a:t>Conclusions</a:t>
            </a:r>
            <a:endParaRPr lang="en-ZA"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Acknowledgements</a:t>
            </a:r>
          </a:p>
          <a:p>
            <a:pPr lvl="1"/>
            <a:r>
              <a:rPr lang="en-ZA" dirty="0" smtClean="0"/>
              <a:t>Futures Institute for this analysis</a:t>
            </a:r>
            <a:endParaRPr lang="en-ZA" dirty="0"/>
          </a:p>
        </p:txBody>
      </p:sp>
      <p:sp>
        <p:nvSpPr>
          <p:cNvPr id="3" name="Title 2"/>
          <p:cNvSpPr>
            <a:spLocks noGrp="1"/>
          </p:cNvSpPr>
          <p:nvPr>
            <p:ph type="title"/>
          </p:nvPr>
        </p:nvSpPr>
        <p:spPr/>
        <p:txBody>
          <a:bodyPr/>
          <a:lstStyle/>
          <a:p>
            <a:endParaRPr lang="en-Z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28424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412776"/>
            <a:ext cx="8208912" cy="4886003"/>
          </a:xfrm>
        </p:spPr>
        <p:txBody>
          <a:bodyPr/>
          <a:lstStyle/>
          <a:p>
            <a:r>
              <a:rPr lang="en-ZA" sz="2800" dirty="0" smtClean="0"/>
              <a:t>Phase I (2001-2009) and Phase II (2010 to 2014)</a:t>
            </a:r>
          </a:p>
          <a:p>
            <a:r>
              <a:rPr lang="en-ZA" sz="2800" dirty="0" smtClean="0"/>
              <a:t>Two Pronged</a:t>
            </a:r>
          </a:p>
          <a:p>
            <a:pPr lvl="1"/>
            <a:r>
              <a:rPr lang="en-ZA" sz="2000" dirty="0" smtClean="0"/>
              <a:t>National level</a:t>
            </a:r>
          </a:p>
          <a:p>
            <a:pPr lvl="1"/>
            <a:r>
              <a:rPr lang="en-ZA" sz="2000" dirty="0" smtClean="0"/>
              <a:t>Districts level</a:t>
            </a:r>
          </a:p>
          <a:p>
            <a:r>
              <a:rPr lang="en-ZA" sz="2800" dirty="0" smtClean="0">
                <a:solidFill>
                  <a:srgbClr val="FF0000"/>
                </a:solidFill>
              </a:rPr>
              <a:t>In most cases ACHAP operated from GOB infrastructures</a:t>
            </a:r>
          </a:p>
          <a:p>
            <a:r>
              <a:rPr lang="en-ZA" sz="2800" dirty="0" smtClean="0"/>
              <a:t>ACHAP Directly implemented</a:t>
            </a:r>
          </a:p>
          <a:p>
            <a:r>
              <a:rPr lang="en-ZA" sz="2800" dirty="0" smtClean="0"/>
              <a:t>ACHAP Staff seconded to GOB</a:t>
            </a:r>
          </a:p>
          <a:p>
            <a:r>
              <a:rPr lang="en-ZA" sz="2800" dirty="0" smtClean="0">
                <a:solidFill>
                  <a:srgbClr val="FF0000"/>
                </a:solidFill>
              </a:rPr>
              <a:t>Collaborated with other partners</a:t>
            </a:r>
          </a:p>
          <a:p>
            <a:pPr>
              <a:buNone/>
            </a:pPr>
            <a:r>
              <a:rPr lang="en-ZA" sz="2800" dirty="0" smtClean="0">
                <a:solidFill>
                  <a:srgbClr val="0033CC"/>
                </a:solidFill>
              </a:rPr>
              <a:t>Impact of ACHAP supported Programmes cannot be solely attributed to ACHAP</a:t>
            </a:r>
          </a:p>
          <a:p>
            <a:endParaRPr lang="en-ZA" sz="2800" dirty="0"/>
          </a:p>
        </p:txBody>
      </p:sp>
      <p:sp>
        <p:nvSpPr>
          <p:cNvPr id="3" name="Title 2"/>
          <p:cNvSpPr>
            <a:spLocks noGrp="1"/>
          </p:cNvSpPr>
          <p:nvPr>
            <p:ph type="title"/>
          </p:nvPr>
        </p:nvSpPr>
        <p:spPr>
          <a:xfrm>
            <a:off x="683568" y="0"/>
            <a:ext cx="8229600" cy="980728"/>
          </a:xfrm>
        </p:spPr>
        <p:txBody>
          <a:bodyPr>
            <a:normAutofit/>
          </a:bodyPr>
          <a:lstStyle/>
          <a:p>
            <a:r>
              <a:rPr lang="en-US" sz="3200" b="1" dirty="0" smtClean="0"/>
              <a:t>ACHAP Support</a:t>
            </a:r>
            <a:endParaRPr lang="en-ZA"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988840"/>
            <a:ext cx="8460432" cy="4165923"/>
          </a:xfrm>
        </p:spPr>
        <p:txBody>
          <a:bodyPr/>
          <a:lstStyle/>
          <a:p>
            <a:pPr>
              <a:buNone/>
            </a:pPr>
            <a:r>
              <a:rPr lang="en-US" sz="2800" dirty="0" smtClean="0"/>
              <a:t>After 13 years, ACHAP stands as a successful venture into the realm of PPP for public health interventions</a:t>
            </a:r>
          </a:p>
          <a:p>
            <a:endParaRPr lang="en-ZA" sz="2800" dirty="0" smtClean="0"/>
          </a:p>
          <a:p>
            <a:pPr lvl="0"/>
            <a:r>
              <a:rPr lang="en-US" sz="2800" dirty="0" smtClean="0"/>
              <a:t>More than $128 million in financial disbursement</a:t>
            </a:r>
          </a:p>
          <a:p>
            <a:pPr lvl="0"/>
            <a:endParaRPr lang="en-ZA" sz="2800" dirty="0" smtClean="0"/>
          </a:p>
          <a:p>
            <a:pPr lvl="0"/>
            <a:r>
              <a:rPr lang="en-US" sz="2800" dirty="0" smtClean="0"/>
              <a:t>Merck ARV’s donation valued at around $168 million</a:t>
            </a:r>
            <a:endParaRPr lang="en-ZA" sz="2800" dirty="0" smtClean="0"/>
          </a:p>
          <a:p>
            <a:endParaRPr lang="en-ZA" sz="2800" dirty="0"/>
          </a:p>
        </p:txBody>
      </p:sp>
      <p:sp>
        <p:nvSpPr>
          <p:cNvPr id="3" name="Title 2"/>
          <p:cNvSpPr>
            <a:spLocks noGrp="1"/>
          </p:cNvSpPr>
          <p:nvPr>
            <p:ph type="title"/>
          </p:nvPr>
        </p:nvSpPr>
        <p:spPr>
          <a:xfrm>
            <a:off x="611560" y="0"/>
            <a:ext cx="8229600" cy="1143000"/>
          </a:xfrm>
        </p:spPr>
        <p:txBody>
          <a:bodyPr>
            <a:normAutofit/>
          </a:bodyPr>
          <a:lstStyle/>
          <a:p>
            <a:r>
              <a:rPr lang="en-US" sz="3200" b="1" cap="small" dirty="0" smtClean="0"/>
              <a:t>Overall Investment</a:t>
            </a:r>
            <a:endParaRPr lang="en-ZA"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11560" y="1340768"/>
            <a:ext cx="8280920" cy="4813995"/>
          </a:xfrm>
        </p:spPr>
        <p:txBody>
          <a:bodyPr/>
          <a:lstStyle/>
          <a:p>
            <a:r>
              <a:rPr lang="en-US" sz="2400" dirty="0" smtClean="0"/>
              <a:t>ACHAP’s support helped Botswana reduce spread and impact of HIV and TB.</a:t>
            </a:r>
            <a:endParaRPr lang="en-ZA" sz="2400" dirty="0" smtClean="0"/>
          </a:p>
          <a:p>
            <a:pPr lvl="0"/>
            <a:r>
              <a:rPr lang="en-US" sz="2400" dirty="0" smtClean="0"/>
              <a:t>ART program had an immediate impact on</a:t>
            </a:r>
            <a:endParaRPr lang="en-ZA" sz="2400" dirty="0" smtClean="0"/>
          </a:p>
          <a:p>
            <a:pPr lvl="1"/>
            <a:r>
              <a:rPr lang="en-US" sz="2000" dirty="0" smtClean="0"/>
              <a:t> reducing HIV-related mortality</a:t>
            </a:r>
            <a:endParaRPr lang="en-ZA" sz="2000" dirty="0" smtClean="0"/>
          </a:p>
          <a:p>
            <a:pPr lvl="1"/>
            <a:r>
              <a:rPr lang="en-US" sz="2000" dirty="0" smtClean="0"/>
              <a:t>Averted new HIV infections.</a:t>
            </a:r>
            <a:endParaRPr lang="en-ZA" sz="2000" dirty="0" smtClean="0"/>
          </a:p>
          <a:p>
            <a:pPr lvl="1"/>
            <a:r>
              <a:rPr lang="en-US" sz="2000" dirty="0" smtClean="0">
                <a:solidFill>
                  <a:srgbClr val="FF0000"/>
                </a:solidFill>
              </a:rPr>
              <a:t>Reducing TB morbidity and Mortality</a:t>
            </a:r>
            <a:endParaRPr lang="en-ZA" sz="2000" dirty="0" smtClean="0">
              <a:solidFill>
                <a:srgbClr val="FF0000"/>
              </a:solidFill>
            </a:endParaRPr>
          </a:p>
          <a:p>
            <a:pPr lvl="1"/>
            <a:r>
              <a:rPr lang="en-US" sz="2000" dirty="0" smtClean="0">
                <a:solidFill>
                  <a:srgbClr val="FF0000"/>
                </a:solidFill>
              </a:rPr>
              <a:t>Contributed to a marked decline in the number of TB cases</a:t>
            </a:r>
            <a:endParaRPr lang="en-ZA" sz="2000" dirty="0" smtClean="0">
              <a:solidFill>
                <a:srgbClr val="FF0000"/>
              </a:solidFill>
            </a:endParaRPr>
          </a:p>
          <a:p>
            <a:pPr lvl="0"/>
            <a:r>
              <a:rPr lang="en-US" sz="2400" dirty="0" smtClean="0"/>
              <a:t>SMC program has averted </a:t>
            </a:r>
            <a:endParaRPr lang="en-ZA" sz="2400" dirty="0" smtClean="0"/>
          </a:p>
          <a:p>
            <a:pPr lvl="1"/>
            <a:r>
              <a:rPr lang="en-US" sz="2000" dirty="0" smtClean="0"/>
              <a:t>HIV infections </a:t>
            </a:r>
            <a:endParaRPr lang="en-ZA" sz="2000" dirty="0" smtClean="0"/>
          </a:p>
          <a:p>
            <a:pPr lvl="1"/>
            <a:r>
              <a:rPr lang="en-US" sz="2000" dirty="0" smtClean="0"/>
              <a:t>Future infections</a:t>
            </a:r>
            <a:endParaRPr lang="en-ZA" sz="2000" dirty="0" smtClean="0"/>
          </a:p>
          <a:p>
            <a:pPr lvl="1"/>
            <a:r>
              <a:rPr lang="en-US" sz="2000" dirty="0" smtClean="0"/>
              <a:t>Future HIV deaths</a:t>
            </a:r>
            <a:endParaRPr lang="en-ZA" sz="2000" dirty="0" smtClean="0"/>
          </a:p>
          <a:p>
            <a:endParaRPr lang="en-ZA" sz="2400" dirty="0"/>
          </a:p>
        </p:txBody>
      </p:sp>
      <p:sp>
        <p:nvSpPr>
          <p:cNvPr id="3" name="Title 2"/>
          <p:cNvSpPr>
            <a:spLocks noGrp="1"/>
          </p:cNvSpPr>
          <p:nvPr>
            <p:ph type="title"/>
          </p:nvPr>
        </p:nvSpPr>
        <p:spPr>
          <a:xfrm>
            <a:off x="611560" y="0"/>
            <a:ext cx="8229600" cy="1143000"/>
          </a:xfrm>
        </p:spPr>
        <p:txBody>
          <a:bodyPr>
            <a:normAutofit/>
          </a:bodyPr>
          <a:lstStyle/>
          <a:p>
            <a:r>
              <a:rPr lang="en-US" sz="2800" b="1" cap="small" dirty="0" smtClean="0"/>
              <a:t>Hypothesis</a:t>
            </a:r>
            <a:endParaRPr lang="en-ZA" sz="28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484784"/>
            <a:ext cx="8460432" cy="4669979"/>
          </a:xfrm>
        </p:spPr>
        <p:txBody>
          <a:bodyPr/>
          <a:lstStyle/>
          <a:p>
            <a:pPr lvl="0"/>
            <a:r>
              <a:rPr lang="en-US" sz="2800" dirty="0" smtClean="0"/>
              <a:t>GOALS Model of Spectrum used for ART and SMC</a:t>
            </a:r>
            <a:endParaRPr lang="en-ZA" sz="2800" dirty="0" smtClean="0"/>
          </a:p>
          <a:p>
            <a:pPr lvl="1"/>
            <a:r>
              <a:rPr lang="en-US" sz="2400" dirty="0" smtClean="0"/>
              <a:t>Model has been set up for Botswana using all available data sources on Botswana</a:t>
            </a:r>
          </a:p>
          <a:p>
            <a:pPr lvl="0"/>
            <a:r>
              <a:rPr lang="en-US" sz="2800" dirty="0" smtClean="0"/>
              <a:t>For TB analysis, used TB </a:t>
            </a:r>
            <a:r>
              <a:rPr lang="en-US" sz="2800" dirty="0" err="1" smtClean="0"/>
              <a:t>modelling</a:t>
            </a:r>
            <a:r>
              <a:rPr lang="en-US" sz="2800" dirty="0" smtClean="0"/>
              <a:t> program, TIME. </a:t>
            </a:r>
            <a:endParaRPr lang="en-ZA" sz="2800" dirty="0" smtClean="0"/>
          </a:p>
          <a:p>
            <a:pPr lvl="1"/>
            <a:r>
              <a:rPr lang="en-US" sz="2400" dirty="0" smtClean="0"/>
              <a:t>TIME is “TB Impact Model and Estimates”</a:t>
            </a:r>
            <a:endParaRPr lang="en-ZA" sz="2400" dirty="0" smtClean="0"/>
          </a:p>
          <a:p>
            <a:pPr lvl="1"/>
            <a:r>
              <a:rPr lang="en-US" sz="2400" dirty="0" smtClean="0"/>
              <a:t>Implemented on Spectrum modeling software. </a:t>
            </a:r>
            <a:endParaRPr lang="en-ZA" sz="2400" dirty="0" smtClean="0"/>
          </a:p>
          <a:p>
            <a:pPr lvl="1"/>
            <a:r>
              <a:rPr lang="en-US" sz="2400" dirty="0" smtClean="0"/>
              <a:t>Designed to inform national strategic TB program planning </a:t>
            </a:r>
            <a:endParaRPr lang="en-ZA" sz="2400" dirty="0" smtClean="0"/>
          </a:p>
          <a:p>
            <a:pPr lvl="1"/>
            <a:r>
              <a:rPr lang="en-US" sz="2400" dirty="0" smtClean="0"/>
              <a:t>Models TB interventions epidemiological impact and costs.</a:t>
            </a:r>
            <a:endParaRPr lang="en-ZA" sz="2400" dirty="0" smtClean="0"/>
          </a:p>
          <a:p>
            <a:pPr lvl="1"/>
            <a:r>
              <a:rPr lang="en-US" sz="2400" dirty="0" smtClean="0"/>
              <a:t>Model was developed and maintained by the Tuberculosis </a:t>
            </a:r>
            <a:r>
              <a:rPr lang="en-US" sz="2400" dirty="0" err="1" smtClean="0"/>
              <a:t>Modelling</a:t>
            </a:r>
            <a:r>
              <a:rPr lang="en-US" sz="2400" dirty="0" smtClean="0"/>
              <a:t> and Analysis Consortium (TB-MAC) and Futures Institute.</a:t>
            </a:r>
            <a:endParaRPr lang="en-ZA" sz="2400" dirty="0" smtClean="0"/>
          </a:p>
          <a:p>
            <a:pPr lvl="1"/>
            <a:endParaRPr lang="en-ZA" sz="2400" dirty="0" smtClean="0"/>
          </a:p>
        </p:txBody>
      </p:sp>
      <p:sp>
        <p:nvSpPr>
          <p:cNvPr id="3" name="Title 2"/>
          <p:cNvSpPr>
            <a:spLocks noGrp="1"/>
          </p:cNvSpPr>
          <p:nvPr>
            <p:ph type="title"/>
          </p:nvPr>
        </p:nvSpPr>
        <p:spPr>
          <a:xfrm>
            <a:off x="683568" y="0"/>
            <a:ext cx="7128792" cy="1143000"/>
          </a:xfrm>
        </p:spPr>
        <p:txBody>
          <a:bodyPr>
            <a:normAutofit/>
          </a:bodyPr>
          <a:lstStyle/>
          <a:p>
            <a:r>
              <a:rPr lang="en-US" sz="3200" b="1" cap="small" dirty="0" smtClean="0"/>
              <a:t>Methods</a:t>
            </a:r>
            <a:endParaRPr lang="en-ZA"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556792"/>
            <a:ext cx="8208912" cy="4741987"/>
          </a:xfrm>
          <a:prstGeom prst="rect">
            <a:avLst/>
          </a:prstGeom>
        </p:spPr>
        <p:txBody>
          <a:bodyPr/>
          <a:lstStyle/>
          <a:p>
            <a:pPr lvl="0"/>
            <a:r>
              <a:rPr lang="en-US" sz="2800" dirty="0" smtClean="0">
                <a:solidFill>
                  <a:srgbClr val="FF0000"/>
                </a:solidFill>
              </a:rPr>
              <a:t>No </a:t>
            </a:r>
            <a:r>
              <a:rPr lang="en-US" sz="2800" dirty="0" err="1" smtClean="0">
                <a:solidFill>
                  <a:srgbClr val="FF0000"/>
                </a:solidFill>
              </a:rPr>
              <a:t>Masa</a:t>
            </a:r>
            <a:r>
              <a:rPr lang="en-US" sz="2800" dirty="0" smtClean="0">
                <a:solidFill>
                  <a:srgbClr val="FF0000"/>
                </a:solidFill>
              </a:rPr>
              <a:t>/SMC Support</a:t>
            </a:r>
          </a:p>
          <a:p>
            <a:pPr lvl="0"/>
            <a:endParaRPr lang="en-ZA" sz="2800" dirty="0" smtClean="0"/>
          </a:p>
          <a:p>
            <a:pPr lvl="0"/>
            <a:r>
              <a:rPr lang="en-US" sz="2800" dirty="0" smtClean="0"/>
              <a:t>SMC Support Only</a:t>
            </a:r>
          </a:p>
          <a:p>
            <a:pPr lvl="0"/>
            <a:endParaRPr lang="en-ZA" sz="2800" dirty="0" smtClean="0"/>
          </a:p>
          <a:p>
            <a:pPr lvl="0"/>
            <a:r>
              <a:rPr lang="en-US" sz="2800" dirty="0" err="1" smtClean="0"/>
              <a:t>Masa</a:t>
            </a:r>
            <a:r>
              <a:rPr lang="en-US" sz="2800" dirty="0" smtClean="0"/>
              <a:t> Program Only</a:t>
            </a:r>
          </a:p>
          <a:p>
            <a:pPr lvl="0"/>
            <a:endParaRPr lang="en-ZA" sz="2800" dirty="0" smtClean="0"/>
          </a:p>
          <a:p>
            <a:pPr lvl="0"/>
            <a:r>
              <a:rPr lang="en-US" sz="2800" dirty="0" smtClean="0"/>
              <a:t>Both </a:t>
            </a:r>
            <a:r>
              <a:rPr lang="en-US" sz="2800" dirty="0" err="1" smtClean="0"/>
              <a:t>Masa</a:t>
            </a:r>
            <a:r>
              <a:rPr lang="en-US" sz="2800" dirty="0" smtClean="0"/>
              <a:t>/SMC Support</a:t>
            </a:r>
            <a:endParaRPr lang="en-ZA" sz="2800" dirty="0" smtClean="0"/>
          </a:p>
          <a:p>
            <a:endParaRPr lang="en-ZA" sz="2800" dirty="0"/>
          </a:p>
        </p:txBody>
      </p:sp>
      <p:sp>
        <p:nvSpPr>
          <p:cNvPr id="7" name="Title 6"/>
          <p:cNvSpPr>
            <a:spLocks noGrp="1"/>
          </p:cNvSpPr>
          <p:nvPr>
            <p:ph type="title"/>
          </p:nvPr>
        </p:nvSpPr>
        <p:spPr>
          <a:xfrm>
            <a:off x="683568" y="0"/>
            <a:ext cx="8229600" cy="1143000"/>
          </a:xfrm>
        </p:spPr>
        <p:txBody>
          <a:bodyPr>
            <a:normAutofit/>
          </a:bodyPr>
          <a:lstStyle/>
          <a:p>
            <a:r>
              <a:rPr lang="en-US" sz="3200" b="1" cap="small" dirty="0" smtClean="0"/>
              <a:t>Scenarios </a:t>
            </a:r>
            <a:endParaRPr lang="en-ZA"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95536" y="2708920"/>
            <a:ext cx="8229600" cy="1143000"/>
          </a:xfrm>
        </p:spPr>
        <p:txBody>
          <a:bodyPr>
            <a:normAutofit/>
          </a:bodyPr>
          <a:lstStyle/>
          <a:p>
            <a:r>
              <a:rPr lang="en-US" sz="3200" b="1" cap="small" dirty="0" smtClean="0"/>
              <a:t>Results of ART and MC Analysis</a:t>
            </a:r>
            <a:endParaRPr lang="en-ZA"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1890</TotalTime>
  <Words>1371</Words>
  <Application>Microsoft Office PowerPoint</Application>
  <PresentationFormat>On-screen Show (4:3)</PresentationFormat>
  <Paragraphs>174</Paragraphs>
  <Slides>36</Slides>
  <Notes>4</Notes>
  <HiddenSlides>1</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ACHAP Economic and Social Impact Assessment</vt:lpstr>
      <vt:lpstr>Outline</vt:lpstr>
      <vt:lpstr>ACHAP Support</vt:lpstr>
      <vt:lpstr>ACHAP Support</vt:lpstr>
      <vt:lpstr>Overall Investment</vt:lpstr>
      <vt:lpstr>Hypothesis</vt:lpstr>
      <vt:lpstr>Methods</vt:lpstr>
      <vt:lpstr>Scenarios </vt:lpstr>
      <vt:lpstr>Results of ART and MC Analysis</vt:lpstr>
      <vt:lpstr>Number of HIV new infections by year and scenario</vt:lpstr>
      <vt:lpstr>Number of HIV new infections by year and scenario</vt:lpstr>
      <vt:lpstr>Number of HIV new infections by year and scenario</vt:lpstr>
      <vt:lpstr>Number of HIV new infections by year and scenario</vt:lpstr>
      <vt:lpstr>Number of HIV new infections by year and scenario</vt:lpstr>
      <vt:lpstr>New HIV Infections Averted by SMC</vt:lpstr>
      <vt:lpstr>New HIV Infections Averted by ART</vt:lpstr>
      <vt:lpstr>Number of HIV-related deaths by year and ACHAP Support</vt:lpstr>
      <vt:lpstr>Deaths Averted</vt:lpstr>
      <vt:lpstr>TB Mortality by HIV Status</vt:lpstr>
      <vt:lpstr>Slide 20</vt:lpstr>
      <vt:lpstr>Slide 21</vt:lpstr>
      <vt:lpstr>Slide 22</vt:lpstr>
      <vt:lpstr>Slide 23</vt:lpstr>
      <vt:lpstr>Slide 24</vt:lpstr>
      <vt:lpstr>Slide 25</vt:lpstr>
      <vt:lpstr>TB Mortality by HIV Status</vt:lpstr>
      <vt:lpstr>Comparison of TB scenarios with and without the scale up of ART and MC</vt:lpstr>
      <vt:lpstr>TB Incidence by HIV Status</vt:lpstr>
      <vt:lpstr>Socio-economic Impact</vt:lpstr>
      <vt:lpstr>Safe Male Circumcision economic Impact</vt:lpstr>
      <vt:lpstr>Average per SMC Cost by year</vt:lpstr>
      <vt:lpstr>ART Economic Benefits</vt:lpstr>
      <vt:lpstr>ART and SMC Combined Economic Benefits</vt:lpstr>
      <vt:lpstr>Conclusions</vt:lpstr>
      <vt:lpstr>Slide 35</vt:lpstr>
      <vt:lpstr>Slide 36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lesego</cp:lastModifiedBy>
  <cp:revision>49</cp:revision>
  <dcterms:created xsi:type="dcterms:W3CDTF">2014-03-31T02:17:06Z</dcterms:created>
  <dcterms:modified xsi:type="dcterms:W3CDTF">2015-04-13T18:43:23Z</dcterms:modified>
</cp:coreProperties>
</file>